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Red Hat Display"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02">
          <p15:clr>
            <a:srgbClr val="9AA0A6"/>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2XJE+Ld+J+DCckpMV807QtsI4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54CB5C-5B3C-4D6E-B3FD-51EB84DC22C9}">
  <a:tblStyle styleId="{2554CB5C-5B3C-4D6E-B3FD-51EB84DC22C9}"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E7E7"/>
          </a:solidFill>
        </a:fill>
      </a:tcStyle>
    </a:wholeTbl>
    <a:band1H>
      <a:tcTxStyle/>
      <a:tcStyle>
        <a:tcBdr/>
        <a:fill>
          <a:solidFill>
            <a:srgbClr val="F4CBCC"/>
          </a:solidFill>
        </a:fill>
      </a:tcStyle>
    </a:band1H>
    <a:band2H>
      <a:tcTxStyle/>
      <a:tcStyle>
        <a:tcBdr/>
      </a:tcStyle>
    </a:band2H>
    <a:band1V>
      <a:tcTxStyle/>
      <a:tcStyle>
        <a:tcBdr/>
        <a:fill>
          <a:solidFill>
            <a:srgbClr val="F4CB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260" y="76"/>
      </p:cViewPr>
      <p:guideLst>
        <p:guide orient="horz" pos="1620"/>
        <p:guide pos="2880"/>
        <p:guide pos="4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metrics of AvgLossMargin, Avgwinmargin  helps understand the improvement in defense and offense intricately than the run differential metric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When there are 2 matches played last season and if the scores in favor of us are 2-1, 2-5 , run differential is -2. if the results this year are 1-2,1-2, run differential is -2 while the Avg Loss Margin in the two years are -3,-1 while Avg Win margin is 1,0 </a:t>
            </a:r>
            <a:endParaRPr/>
          </a:p>
          <a:p>
            <a:pPr marL="0" lvl="0" indent="0" algn="l" rtl="0">
              <a:lnSpc>
                <a:spcPct val="100000"/>
              </a:lnSpc>
              <a:spcBef>
                <a:spcPts val="0"/>
              </a:spcBef>
              <a:spcAft>
                <a:spcPts val="0"/>
              </a:spcAft>
              <a:buSzPts val="1100"/>
              <a:buNone/>
            </a:pPr>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lt1"/>
                </a:solidFill>
                <a:latin typeface="Arial"/>
                <a:ea typeface="Arial"/>
                <a:cs typeface="Arial"/>
                <a:sym typeface="Arial"/>
              </a:rPr>
              <a:t>AvgWinMargin and AvgLossMargin can help measure the intricate improvement in Defense and offense over seasons to a better degree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6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1"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ctrTitle"/>
          </p:nvPr>
        </p:nvSpPr>
        <p:spPr>
          <a:xfrm>
            <a:off x="413075" y="992400"/>
            <a:ext cx="5682900" cy="21306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5500"/>
              <a:buNone/>
              <a:defRPr sz="5500">
                <a:solidFill>
                  <a:schemeClr val="lt1"/>
                </a:solidFill>
              </a:defRPr>
            </a:lvl1pPr>
            <a:lvl2pPr lvl="1" algn="l">
              <a:lnSpc>
                <a:spcPct val="100000"/>
              </a:lnSpc>
              <a:spcBef>
                <a:spcPts val="0"/>
              </a:spcBef>
              <a:spcAft>
                <a:spcPts val="0"/>
              </a:spcAft>
              <a:buClr>
                <a:srgbClr val="E42524"/>
              </a:buClr>
              <a:buSzPts val="5200"/>
              <a:buNone/>
              <a:defRPr sz="5200">
                <a:solidFill>
                  <a:srgbClr val="E42524"/>
                </a:solidFill>
              </a:defRPr>
            </a:lvl2pPr>
            <a:lvl3pPr lvl="2" algn="l">
              <a:lnSpc>
                <a:spcPct val="100000"/>
              </a:lnSpc>
              <a:spcBef>
                <a:spcPts val="0"/>
              </a:spcBef>
              <a:spcAft>
                <a:spcPts val="0"/>
              </a:spcAft>
              <a:buClr>
                <a:srgbClr val="E42524"/>
              </a:buClr>
              <a:buSzPts val="5200"/>
              <a:buNone/>
              <a:defRPr sz="5200">
                <a:solidFill>
                  <a:srgbClr val="E42524"/>
                </a:solidFill>
              </a:defRPr>
            </a:lvl3pPr>
            <a:lvl4pPr lvl="3" algn="l">
              <a:lnSpc>
                <a:spcPct val="100000"/>
              </a:lnSpc>
              <a:spcBef>
                <a:spcPts val="0"/>
              </a:spcBef>
              <a:spcAft>
                <a:spcPts val="0"/>
              </a:spcAft>
              <a:buClr>
                <a:srgbClr val="E42524"/>
              </a:buClr>
              <a:buSzPts val="5200"/>
              <a:buNone/>
              <a:defRPr sz="5200">
                <a:solidFill>
                  <a:srgbClr val="E42524"/>
                </a:solidFill>
              </a:defRPr>
            </a:lvl4pPr>
            <a:lvl5pPr lvl="4" algn="l">
              <a:lnSpc>
                <a:spcPct val="100000"/>
              </a:lnSpc>
              <a:spcBef>
                <a:spcPts val="0"/>
              </a:spcBef>
              <a:spcAft>
                <a:spcPts val="0"/>
              </a:spcAft>
              <a:buClr>
                <a:srgbClr val="E42524"/>
              </a:buClr>
              <a:buSzPts val="5200"/>
              <a:buNone/>
              <a:defRPr sz="5200">
                <a:solidFill>
                  <a:srgbClr val="E42524"/>
                </a:solidFill>
              </a:defRPr>
            </a:lvl5pPr>
            <a:lvl6pPr lvl="5" algn="l">
              <a:lnSpc>
                <a:spcPct val="100000"/>
              </a:lnSpc>
              <a:spcBef>
                <a:spcPts val="0"/>
              </a:spcBef>
              <a:spcAft>
                <a:spcPts val="0"/>
              </a:spcAft>
              <a:buClr>
                <a:srgbClr val="E42524"/>
              </a:buClr>
              <a:buSzPts val="5200"/>
              <a:buNone/>
              <a:defRPr sz="5200">
                <a:solidFill>
                  <a:srgbClr val="E42524"/>
                </a:solidFill>
              </a:defRPr>
            </a:lvl6pPr>
            <a:lvl7pPr lvl="6" algn="l">
              <a:lnSpc>
                <a:spcPct val="100000"/>
              </a:lnSpc>
              <a:spcBef>
                <a:spcPts val="0"/>
              </a:spcBef>
              <a:spcAft>
                <a:spcPts val="0"/>
              </a:spcAft>
              <a:buClr>
                <a:srgbClr val="E42524"/>
              </a:buClr>
              <a:buSzPts val="5200"/>
              <a:buNone/>
              <a:defRPr sz="5200">
                <a:solidFill>
                  <a:srgbClr val="E42524"/>
                </a:solidFill>
              </a:defRPr>
            </a:lvl7pPr>
            <a:lvl8pPr lvl="7" algn="l">
              <a:lnSpc>
                <a:spcPct val="100000"/>
              </a:lnSpc>
              <a:spcBef>
                <a:spcPts val="0"/>
              </a:spcBef>
              <a:spcAft>
                <a:spcPts val="0"/>
              </a:spcAft>
              <a:buClr>
                <a:srgbClr val="E42524"/>
              </a:buClr>
              <a:buSzPts val="5200"/>
              <a:buNone/>
              <a:defRPr sz="5200">
                <a:solidFill>
                  <a:srgbClr val="E42524"/>
                </a:solidFill>
              </a:defRPr>
            </a:lvl8pPr>
            <a:lvl9pPr lvl="8" algn="l">
              <a:lnSpc>
                <a:spcPct val="100000"/>
              </a:lnSpc>
              <a:spcBef>
                <a:spcPts val="0"/>
              </a:spcBef>
              <a:spcAft>
                <a:spcPts val="0"/>
              </a:spcAft>
              <a:buClr>
                <a:srgbClr val="E42524"/>
              </a:buClr>
              <a:buSzPts val="5200"/>
              <a:buNone/>
              <a:defRPr sz="5200">
                <a:solidFill>
                  <a:srgbClr val="E42524"/>
                </a:solidFill>
              </a:defRPr>
            </a:lvl9pPr>
          </a:lstStyle>
          <a:p>
            <a:endParaRPr/>
          </a:p>
        </p:txBody>
      </p:sp>
      <p:sp>
        <p:nvSpPr>
          <p:cNvPr id="11" name="Google Shape;11;p19"/>
          <p:cNvSpPr txBox="1">
            <a:spLocks noGrp="1"/>
          </p:cNvSpPr>
          <p:nvPr>
            <p:ph type="subTitle" idx="1"/>
          </p:nvPr>
        </p:nvSpPr>
        <p:spPr>
          <a:xfrm>
            <a:off x="447725" y="2868275"/>
            <a:ext cx="7233600" cy="845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19"/>
          <p:cNvPicPr preferRelativeResize="0"/>
          <p:nvPr/>
        </p:nvPicPr>
        <p:blipFill rotWithShape="1">
          <a:blip r:embed="rId2">
            <a:alphaModFix/>
          </a:blip>
          <a:srcRect/>
          <a:stretch/>
        </p:blipFill>
        <p:spPr>
          <a:xfrm>
            <a:off x="5895600" y="152400"/>
            <a:ext cx="2715887" cy="2715887"/>
          </a:xfrm>
          <a:prstGeom prst="rect">
            <a:avLst/>
          </a:prstGeom>
          <a:noFill/>
          <a:ln>
            <a:noFill/>
          </a:ln>
        </p:spPr>
      </p:pic>
      <p:pic>
        <p:nvPicPr>
          <p:cNvPr id="13" name="Google Shape;13;p19"/>
          <p:cNvPicPr preferRelativeResize="0"/>
          <p:nvPr/>
        </p:nvPicPr>
        <p:blipFill rotWithShape="1">
          <a:blip r:embed="rId3">
            <a:alphaModFix/>
          </a:blip>
          <a:srcRect/>
          <a:stretch/>
        </p:blipFill>
        <p:spPr>
          <a:xfrm>
            <a:off x="3822200" y="866400"/>
            <a:ext cx="5143501" cy="5143501"/>
          </a:xfrm>
          <a:prstGeom prst="rect">
            <a:avLst/>
          </a:prstGeom>
          <a:noFill/>
          <a:ln>
            <a:noFill/>
          </a:ln>
        </p:spPr>
      </p:pic>
      <p:pic>
        <p:nvPicPr>
          <p:cNvPr id="14" name="Google Shape;14;p19"/>
          <p:cNvPicPr preferRelativeResize="0"/>
          <p:nvPr/>
        </p:nvPicPr>
        <p:blipFill rotWithShape="1">
          <a:blip r:embed="rId4">
            <a:alphaModFix/>
          </a:blip>
          <a:srcRect/>
          <a:stretch/>
        </p:blipFill>
        <p:spPr>
          <a:xfrm>
            <a:off x="6910625" y="3678151"/>
            <a:ext cx="2130598" cy="2130598"/>
          </a:xfrm>
          <a:prstGeom prst="rect">
            <a:avLst/>
          </a:prstGeom>
          <a:noFill/>
          <a:ln>
            <a:noFill/>
          </a:ln>
        </p:spPr>
      </p:pic>
      <p:pic>
        <p:nvPicPr>
          <p:cNvPr id="15" name="Google Shape;15;p19"/>
          <p:cNvPicPr preferRelativeResize="0"/>
          <p:nvPr/>
        </p:nvPicPr>
        <p:blipFill rotWithShape="1">
          <a:blip r:embed="rId5">
            <a:alphaModFix/>
          </a:blip>
          <a:srcRect/>
          <a:stretch/>
        </p:blipFill>
        <p:spPr>
          <a:xfrm>
            <a:off x="447724" y="4556824"/>
            <a:ext cx="2512000" cy="295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sic Boxes">
  <p:cSld name="TITLE_ONLY_1_1">
    <p:spTree>
      <p:nvGrpSpPr>
        <p:cNvPr id="1" name="Shape 56"/>
        <p:cNvGrpSpPr/>
        <p:nvPr/>
      </p:nvGrpSpPr>
      <p:grpSpPr>
        <a:xfrm>
          <a:off x="0" y="0"/>
          <a:ext cx="0" cy="0"/>
          <a:chOff x="0" y="0"/>
          <a:chExt cx="0" cy="0"/>
        </a:xfrm>
      </p:grpSpPr>
      <p:sp>
        <p:nvSpPr>
          <p:cNvPr id="57" name="Google Shape;57;p35"/>
          <p:cNvSpPr/>
          <p:nvPr/>
        </p:nvSpPr>
        <p:spPr>
          <a:xfrm>
            <a:off x="654225" y="1297000"/>
            <a:ext cx="2418300" cy="23976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5"/>
          <p:cNvSpPr/>
          <p:nvPr/>
        </p:nvSpPr>
        <p:spPr>
          <a:xfrm>
            <a:off x="3362892" y="1297000"/>
            <a:ext cx="2418300" cy="2397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5"/>
          <p:cNvSpPr/>
          <p:nvPr/>
        </p:nvSpPr>
        <p:spPr>
          <a:xfrm>
            <a:off x="6071559" y="1297000"/>
            <a:ext cx="2418300" cy="2397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5"/>
          <p:cNvSpPr txBox="1">
            <a:spLocks noGrp="1"/>
          </p:cNvSpPr>
          <p:nvPr>
            <p:ph type="title"/>
          </p:nvPr>
        </p:nvSpPr>
        <p:spPr>
          <a:xfrm>
            <a:off x="654225" y="231425"/>
            <a:ext cx="8489700" cy="7293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35"/>
          <p:cNvSpPr txBox="1">
            <a:spLocks noGrp="1"/>
          </p:cNvSpPr>
          <p:nvPr>
            <p:ph type="subTitle" idx="1"/>
          </p:nvPr>
        </p:nvSpPr>
        <p:spPr>
          <a:xfrm>
            <a:off x="654251" y="2311525"/>
            <a:ext cx="2418300" cy="792600"/>
          </a:xfrm>
          <a:prstGeom prst="rect">
            <a:avLst/>
          </a:prstGeom>
          <a:noFill/>
          <a:ln>
            <a:noFill/>
          </a:ln>
        </p:spPr>
        <p:txBody>
          <a:bodyPr spcFirstLastPara="1" wrap="square" lIns="45700" tIns="45700" rIns="45700" bIns="45700"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2" name="Google Shape;62;p35"/>
          <p:cNvSpPr txBox="1">
            <a:spLocks noGrp="1"/>
          </p:cNvSpPr>
          <p:nvPr>
            <p:ph type="subTitle" idx="2"/>
          </p:nvPr>
        </p:nvSpPr>
        <p:spPr>
          <a:xfrm>
            <a:off x="3362905" y="2311525"/>
            <a:ext cx="2418300" cy="792600"/>
          </a:xfrm>
          <a:prstGeom prst="rect">
            <a:avLst/>
          </a:prstGeom>
          <a:noFill/>
          <a:ln>
            <a:noFill/>
          </a:ln>
        </p:spPr>
        <p:txBody>
          <a:bodyPr spcFirstLastPara="1" wrap="square" lIns="45700" tIns="45700" rIns="45700" bIns="45700"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3" name="Google Shape;63;p35"/>
          <p:cNvSpPr txBox="1">
            <a:spLocks noGrp="1"/>
          </p:cNvSpPr>
          <p:nvPr>
            <p:ph type="subTitle" idx="3"/>
          </p:nvPr>
        </p:nvSpPr>
        <p:spPr>
          <a:xfrm>
            <a:off x="6071572" y="2311525"/>
            <a:ext cx="2418300" cy="792600"/>
          </a:xfrm>
          <a:prstGeom prst="rect">
            <a:avLst/>
          </a:prstGeom>
          <a:noFill/>
          <a:ln>
            <a:noFill/>
          </a:ln>
        </p:spPr>
        <p:txBody>
          <a:bodyPr spcFirstLastPara="1" wrap="square" lIns="45700" tIns="45700" rIns="45700" bIns="45700"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4" name="Google Shape;64;p35"/>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SzPts val="1300"/>
              <a:buNone/>
            </a:pPr>
            <a:endParaRPr sz="1300"/>
          </a:p>
        </p:txBody>
      </p:sp>
      <p:pic>
        <p:nvPicPr>
          <p:cNvPr id="65" name="Google Shape;65;p35"/>
          <p:cNvPicPr preferRelativeResize="0"/>
          <p:nvPr/>
        </p:nvPicPr>
        <p:blipFill rotWithShape="1">
          <a:blip r:embed="rId2">
            <a:alphaModFix/>
          </a:blip>
          <a:srcRect/>
          <a:stretch/>
        </p:blipFill>
        <p:spPr>
          <a:xfrm>
            <a:off x="267949" y="4527949"/>
            <a:ext cx="2512000" cy="295600"/>
          </a:xfrm>
          <a:prstGeom prst="rect">
            <a:avLst/>
          </a:prstGeom>
          <a:noFill/>
          <a:ln>
            <a:noFill/>
          </a:ln>
        </p:spPr>
      </p:pic>
      <p:sp>
        <p:nvSpPr>
          <p:cNvPr id="66" name="Google Shape;66;p35"/>
          <p:cNvSpPr txBox="1">
            <a:spLocks noGrp="1"/>
          </p:cNvSpPr>
          <p:nvPr>
            <p:ph type="subTitle" idx="4"/>
          </p:nvPr>
        </p:nvSpPr>
        <p:spPr>
          <a:xfrm>
            <a:off x="4089400" y="4630425"/>
            <a:ext cx="3530700" cy="1932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a:endParaRPr/>
          </a:p>
        </p:txBody>
      </p:sp>
      <p:pic>
        <p:nvPicPr>
          <p:cNvPr id="67" name="Google Shape;67;p35"/>
          <p:cNvPicPr preferRelativeResize="0"/>
          <p:nvPr/>
        </p:nvPicPr>
        <p:blipFill rotWithShape="1">
          <a:blip r:embed="rId3">
            <a:alphaModFix/>
          </a:blip>
          <a:srcRect/>
          <a:stretch/>
        </p:blipFill>
        <p:spPr>
          <a:xfrm>
            <a:off x="8508125" y="4405475"/>
            <a:ext cx="414509" cy="414514"/>
          </a:xfrm>
          <a:prstGeom prst="rect">
            <a:avLst/>
          </a:prstGeom>
          <a:noFill/>
          <a:ln>
            <a:noFill/>
          </a:ln>
        </p:spPr>
      </p:pic>
      <p:pic>
        <p:nvPicPr>
          <p:cNvPr id="68" name="Google Shape;68;p35"/>
          <p:cNvPicPr preferRelativeResize="0"/>
          <p:nvPr/>
        </p:nvPicPr>
        <p:blipFill rotWithShape="1">
          <a:blip r:embed="rId4">
            <a:alphaModFix/>
          </a:blip>
          <a:srcRect/>
          <a:stretch/>
        </p:blipFill>
        <p:spPr>
          <a:xfrm>
            <a:off x="8191675" y="4514449"/>
            <a:ext cx="785021" cy="785026"/>
          </a:xfrm>
          <a:prstGeom prst="rect">
            <a:avLst/>
          </a:prstGeom>
          <a:noFill/>
          <a:ln>
            <a:noFill/>
          </a:ln>
        </p:spPr>
      </p:pic>
      <p:pic>
        <p:nvPicPr>
          <p:cNvPr id="69" name="Google Shape;69;p35"/>
          <p:cNvPicPr preferRelativeResize="0"/>
          <p:nvPr/>
        </p:nvPicPr>
        <p:blipFill rotWithShape="1">
          <a:blip r:embed="rId5">
            <a:alphaModFix/>
          </a:blip>
          <a:srcRect/>
          <a:stretch/>
        </p:blipFill>
        <p:spPr>
          <a:xfrm>
            <a:off x="8663041" y="4943591"/>
            <a:ext cx="325186" cy="325186"/>
          </a:xfrm>
          <a:prstGeom prst="rect">
            <a:avLst/>
          </a:prstGeom>
          <a:noFill/>
          <a:ln>
            <a:noFill/>
          </a:ln>
        </p:spPr>
      </p:pic>
    </p:spTree>
  </p:cSld>
  <p:clrMapOvr>
    <a:masterClrMapping/>
  </p:clrMapOvr>
  <p:extLst>
    <p:ext uri="{DCECCB84-F9BA-43D5-87BE-67443E8EF086}">
      <p15:sldGuideLst xmlns:p15="http://schemas.microsoft.com/office/powerpoint/2012/main">
        <p15:guide id="1" pos="41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ramatic Text and Photo">
  <p:cSld name="MAIN_POINT_2_2">
    <p:bg>
      <p:bgPr>
        <a:solidFill>
          <a:schemeClr val="lt1"/>
        </a:solidFill>
        <a:effectLst/>
      </p:bgPr>
    </p:bg>
    <p:spTree>
      <p:nvGrpSpPr>
        <p:cNvPr id="1" name="Shape 70"/>
        <p:cNvGrpSpPr/>
        <p:nvPr/>
      </p:nvGrpSpPr>
      <p:grpSpPr>
        <a:xfrm>
          <a:off x="0" y="0"/>
          <a:ext cx="0" cy="0"/>
          <a:chOff x="0" y="0"/>
          <a:chExt cx="0" cy="0"/>
        </a:xfrm>
      </p:grpSpPr>
      <p:sp>
        <p:nvSpPr>
          <p:cNvPr id="71" name="Google Shape;71;p36"/>
          <p:cNvSpPr txBox="1">
            <a:spLocks noGrp="1"/>
          </p:cNvSpPr>
          <p:nvPr>
            <p:ph type="title"/>
          </p:nvPr>
        </p:nvSpPr>
        <p:spPr>
          <a:xfrm>
            <a:off x="397925" y="0"/>
            <a:ext cx="3344400" cy="51435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5100"/>
              <a:buNone/>
              <a:defRPr sz="5100"/>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a:endParaRPr/>
          </a:p>
        </p:txBody>
      </p:sp>
      <p:sp>
        <p:nvSpPr>
          <p:cNvPr id="72" name="Google Shape;72;p36"/>
          <p:cNvSpPr>
            <a:spLocks noGrp="1"/>
          </p:cNvSpPr>
          <p:nvPr>
            <p:ph type="pic" idx="2"/>
          </p:nvPr>
        </p:nvSpPr>
        <p:spPr>
          <a:xfrm>
            <a:off x="2633150" y="-127000"/>
            <a:ext cx="7450800" cy="5397600"/>
          </a:xfrm>
          <a:prstGeom prst="chevron">
            <a:avLst>
              <a:gd name="adj" fmla="val 50000"/>
            </a:avLst>
          </a:prstGeom>
          <a:noFill/>
          <a:ln>
            <a:noFill/>
          </a:ln>
          <a:effectLst>
            <a:outerShdw blurRad="171450" dist="19050" dir="5400000" algn="bl" rotWithShape="0">
              <a:srgbClr val="000000">
                <a:alpha val="745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TITLE_4_1">
    <p:spTree>
      <p:nvGrpSpPr>
        <p:cNvPr id="1" name="Shape 16"/>
        <p:cNvGrpSpPr/>
        <p:nvPr/>
      </p:nvGrpSpPr>
      <p:grpSpPr>
        <a:xfrm>
          <a:off x="0" y="0"/>
          <a:ext cx="0" cy="0"/>
          <a:chOff x="0" y="0"/>
          <a:chExt cx="0" cy="0"/>
        </a:xfrm>
      </p:grpSpPr>
      <p:pic>
        <p:nvPicPr>
          <p:cNvPr id="17" name="Google Shape;17;p23"/>
          <p:cNvPicPr preferRelativeResize="0"/>
          <p:nvPr/>
        </p:nvPicPr>
        <p:blipFill rotWithShape="1">
          <a:blip r:embed="rId2">
            <a:alphaModFix/>
          </a:blip>
          <a:srcRect/>
          <a:stretch/>
        </p:blipFill>
        <p:spPr>
          <a:xfrm>
            <a:off x="8508125" y="4405475"/>
            <a:ext cx="414509" cy="414514"/>
          </a:xfrm>
          <a:prstGeom prst="rect">
            <a:avLst/>
          </a:prstGeom>
          <a:noFill/>
          <a:ln>
            <a:noFill/>
          </a:ln>
        </p:spPr>
      </p:pic>
      <p:pic>
        <p:nvPicPr>
          <p:cNvPr id="18" name="Google Shape;18;p23"/>
          <p:cNvPicPr preferRelativeResize="0"/>
          <p:nvPr/>
        </p:nvPicPr>
        <p:blipFill rotWithShape="1">
          <a:blip r:embed="rId3">
            <a:alphaModFix/>
          </a:blip>
          <a:srcRect/>
          <a:stretch/>
        </p:blipFill>
        <p:spPr>
          <a:xfrm>
            <a:off x="8191675" y="4514449"/>
            <a:ext cx="785021" cy="785026"/>
          </a:xfrm>
          <a:prstGeom prst="rect">
            <a:avLst/>
          </a:prstGeom>
          <a:noFill/>
          <a:ln>
            <a:noFill/>
          </a:ln>
        </p:spPr>
      </p:pic>
      <p:pic>
        <p:nvPicPr>
          <p:cNvPr id="19" name="Google Shape;19;p23"/>
          <p:cNvPicPr preferRelativeResize="0"/>
          <p:nvPr/>
        </p:nvPicPr>
        <p:blipFill rotWithShape="1">
          <a:blip r:embed="rId4">
            <a:alphaModFix/>
          </a:blip>
          <a:srcRect/>
          <a:stretch/>
        </p:blipFill>
        <p:spPr>
          <a:xfrm>
            <a:off x="8663041" y="4943591"/>
            <a:ext cx="325186" cy="325186"/>
          </a:xfrm>
          <a:prstGeom prst="rect">
            <a:avLst/>
          </a:prstGeom>
          <a:noFill/>
          <a:ln>
            <a:noFill/>
          </a:ln>
        </p:spPr>
      </p:pic>
      <p:sp>
        <p:nvSpPr>
          <p:cNvPr id="20" name="Google Shape;20;p23"/>
          <p:cNvSpPr txBox="1">
            <a:spLocks noGrp="1"/>
          </p:cNvSpPr>
          <p:nvPr>
            <p:ph type="title"/>
          </p:nvPr>
        </p:nvSpPr>
        <p:spPr>
          <a:xfrm>
            <a:off x="606225" y="385025"/>
            <a:ext cx="8382000" cy="626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23"/>
          <p:cNvSpPr txBox="1">
            <a:spLocks noGrp="1"/>
          </p:cNvSpPr>
          <p:nvPr>
            <p:ph type="body" idx="1"/>
          </p:nvPr>
        </p:nvSpPr>
        <p:spPr>
          <a:xfrm>
            <a:off x="638675" y="1089250"/>
            <a:ext cx="5790900" cy="3114900"/>
          </a:xfrm>
          <a:prstGeom prst="rect">
            <a:avLst/>
          </a:prstGeom>
          <a:noFill/>
          <a:ln>
            <a:noFill/>
          </a:ln>
        </p:spPr>
        <p:txBody>
          <a:bodyPr spcFirstLastPara="1" wrap="square" lIns="0" tIns="0" rIns="0" bIns="0" anchor="t" anchorCtr="0">
            <a:noAutofit/>
          </a:bodyPr>
          <a:lstStyle>
            <a:lvl1pPr marL="457200" lvl="0" indent="-381000" algn="l">
              <a:lnSpc>
                <a:spcPct val="115000"/>
              </a:lnSpc>
              <a:spcBef>
                <a:spcPts val="0"/>
              </a:spcBef>
              <a:spcAft>
                <a:spcPts val="0"/>
              </a:spcAft>
              <a:buSzPts val="2400"/>
              <a:buChar char="●"/>
              <a:defRPr/>
            </a:lvl1pPr>
            <a:lvl2pPr marL="914400" lvl="1" indent="-342900" algn="l">
              <a:lnSpc>
                <a:spcPct val="115000"/>
              </a:lnSpc>
              <a:spcBef>
                <a:spcPts val="1600"/>
              </a:spcBef>
              <a:spcAft>
                <a:spcPts val="0"/>
              </a:spcAft>
              <a:buSzPts val="1800"/>
              <a:buChar char="○"/>
              <a:defRPr/>
            </a:lvl2pPr>
            <a:lvl3pPr marL="1371600" lvl="2" indent="-330200" algn="l">
              <a:lnSpc>
                <a:spcPct val="115000"/>
              </a:lnSpc>
              <a:spcBef>
                <a:spcPts val="1600"/>
              </a:spcBef>
              <a:spcAft>
                <a:spcPts val="0"/>
              </a:spcAft>
              <a:buSzPts val="1600"/>
              <a:buChar char="■"/>
              <a:defRPr/>
            </a:lvl3pPr>
            <a:lvl4pPr marL="1828800" lvl="3" indent="-311150" algn="l">
              <a:lnSpc>
                <a:spcPct val="115000"/>
              </a:lnSpc>
              <a:spcBef>
                <a:spcPts val="1600"/>
              </a:spcBef>
              <a:spcAft>
                <a:spcPts val="0"/>
              </a:spcAft>
              <a:buSzPts val="1300"/>
              <a:buChar char="●"/>
              <a:defRPr/>
            </a:lvl4pPr>
            <a:lvl5pPr marL="2286000" lvl="4" indent="-292100" algn="l">
              <a:lnSpc>
                <a:spcPct val="115000"/>
              </a:lnSpc>
              <a:spcBef>
                <a:spcPts val="1600"/>
              </a:spcBef>
              <a:spcAft>
                <a:spcPts val="0"/>
              </a:spcAft>
              <a:buSzPts val="1000"/>
              <a:buChar char="○"/>
              <a:defRPr/>
            </a:lvl5pPr>
            <a:lvl6pPr marL="2743200" lvl="5" indent="-279400" algn="l">
              <a:lnSpc>
                <a:spcPct val="115000"/>
              </a:lnSpc>
              <a:spcBef>
                <a:spcPts val="1600"/>
              </a:spcBef>
              <a:spcAft>
                <a:spcPts val="0"/>
              </a:spcAft>
              <a:buSzPts val="800"/>
              <a:buChar char="■"/>
              <a:defRPr/>
            </a:lvl6pPr>
            <a:lvl7pPr marL="3200400" lvl="6" indent="-279400" algn="l">
              <a:lnSpc>
                <a:spcPct val="115000"/>
              </a:lnSpc>
              <a:spcBef>
                <a:spcPts val="1600"/>
              </a:spcBef>
              <a:spcAft>
                <a:spcPts val="0"/>
              </a:spcAft>
              <a:buSzPts val="800"/>
              <a:buChar char="●"/>
              <a:defRPr/>
            </a:lvl7pPr>
            <a:lvl8pPr marL="3657600" lvl="7" indent="-279400" algn="l">
              <a:lnSpc>
                <a:spcPct val="115000"/>
              </a:lnSpc>
              <a:spcBef>
                <a:spcPts val="1600"/>
              </a:spcBef>
              <a:spcAft>
                <a:spcPts val="0"/>
              </a:spcAft>
              <a:buSzPts val="800"/>
              <a:buChar char="○"/>
              <a:defRPr/>
            </a:lvl8pPr>
            <a:lvl9pPr marL="4114800" lvl="8" indent="-279400" algn="l">
              <a:lnSpc>
                <a:spcPct val="115000"/>
              </a:lnSpc>
              <a:spcBef>
                <a:spcPts val="1600"/>
              </a:spcBef>
              <a:spcAft>
                <a:spcPts val="1600"/>
              </a:spcAft>
              <a:buSzPts val="800"/>
              <a:buChar char="■"/>
              <a:defRPr/>
            </a:lvl9pPr>
          </a:lstStyle>
          <a:p>
            <a:endParaRPr/>
          </a:p>
        </p:txBody>
      </p:sp>
      <p:sp>
        <p:nvSpPr>
          <p:cNvPr id="22" name="Google Shape;22;p23"/>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SzPts val="1300"/>
              <a:buNone/>
            </a:pPr>
            <a:endParaRPr sz="1300"/>
          </a:p>
        </p:txBody>
      </p:sp>
      <p:pic>
        <p:nvPicPr>
          <p:cNvPr id="23" name="Google Shape;23;p23"/>
          <p:cNvPicPr preferRelativeResize="0"/>
          <p:nvPr/>
        </p:nvPicPr>
        <p:blipFill rotWithShape="1">
          <a:blip r:embed="rId5">
            <a:alphaModFix/>
          </a:blip>
          <a:srcRect/>
          <a:stretch/>
        </p:blipFill>
        <p:spPr>
          <a:xfrm>
            <a:off x="267949" y="4527949"/>
            <a:ext cx="2512000" cy="295600"/>
          </a:xfrm>
          <a:prstGeom prst="rect">
            <a:avLst/>
          </a:prstGeom>
          <a:noFill/>
          <a:ln>
            <a:noFill/>
          </a:ln>
        </p:spPr>
      </p:pic>
      <p:sp>
        <p:nvSpPr>
          <p:cNvPr id="24" name="Google Shape;24;p23"/>
          <p:cNvSpPr txBox="1"/>
          <p:nvPr/>
        </p:nvSpPr>
        <p:spPr>
          <a:xfrm>
            <a:off x="4089400" y="4630425"/>
            <a:ext cx="3530700" cy="193200"/>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160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5" name="Google Shape;25;p23"/>
          <p:cNvSpPr txBox="1">
            <a:spLocks noGrp="1"/>
          </p:cNvSpPr>
          <p:nvPr>
            <p:ph type="subTitle" idx="2"/>
          </p:nvPr>
        </p:nvSpPr>
        <p:spPr>
          <a:xfrm>
            <a:off x="4089400" y="4630425"/>
            <a:ext cx="3530700" cy="1932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a:endParaRPr/>
          </a:p>
        </p:txBody>
      </p:sp>
    </p:spTree>
  </p:cSld>
  <p:clrMapOvr>
    <a:masterClrMapping/>
  </p:clrMapOvr>
  <p:extLst>
    <p:ext uri="{DCECCB84-F9BA-43D5-87BE-67443E8EF086}">
      <p15:sldGuideLst xmlns:p15="http://schemas.microsoft.com/office/powerpoint/2012/main">
        <p15:guide id="1" pos="5358">
          <p15:clr>
            <a:srgbClr val="FA7B17"/>
          </p15:clr>
        </p15:guide>
        <p15:guide id="2" pos="40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and Photo">
  <p:cSld name="TITLE_4_1_1_1">
    <p:spTree>
      <p:nvGrpSpPr>
        <p:cNvPr id="1" name="Shape 26"/>
        <p:cNvGrpSpPr/>
        <p:nvPr/>
      </p:nvGrpSpPr>
      <p:grpSpPr>
        <a:xfrm>
          <a:off x="0" y="0"/>
          <a:ext cx="0" cy="0"/>
          <a:chOff x="0" y="0"/>
          <a:chExt cx="0" cy="0"/>
        </a:xfrm>
      </p:grpSpPr>
      <p:sp>
        <p:nvSpPr>
          <p:cNvPr id="27" name="Google Shape;27;p24"/>
          <p:cNvSpPr>
            <a:spLocks noGrp="1"/>
          </p:cNvSpPr>
          <p:nvPr>
            <p:ph type="pic" idx="2"/>
          </p:nvPr>
        </p:nvSpPr>
        <p:spPr>
          <a:xfrm>
            <a:off x="3436275" y="-101925"/>
            <a:ext cx="5839800" cy="5470500"/>
          </a:xfrm>
          <a:prstGeom prst="rect">
            <a:avLst/>
          </a:prstGeom>
          <a:noFill/>
          <a:ln>
            <a:noFill/>
          </a:ln>
        </p:spPr>
      </p:sp>
      <p:pic>
        <p:nvPicPr>
          <p:cNvPr id="28" name="Google Shape;28;p24"/>
          <p:cNvPicPr preferRelativeResize="0"/>
          <p:nvPr/>
        </p:nvPicPr>
        <p:blipFill rotWithShape="1">
          <a:blip r:embed="rId2">
            <a:alphaModFix/>
          </a:blip>
          <a:srcRect/>
          <a:stretch/>
        </p:blipFill>
        <p:spPr>
          <a:xfrm>
            <a:off x="267949" y="4527949"/>
            <a:ext cx="2512000" cy="295600"/>
          </a:xfrm>
          <a:prstGeom prst="rect">
            <a:avLst/>
          </a:prstGeom>
          <a:noFill/>
          <a:ln>
            <a:noFill/>
          </a:ln>
        </p:spPr>
      </p:pic>
      <p:sp>
        <p:nvSpPr>
          <p:cNvPr id="29" name="Google Shape;29;p24"/>
          <p:cNvSpPr txBox="1">
            <a:spLocks noGrp="1"/>
          </p:cNvSpPr>
          <p:nvPr>
            <p:ph type="title"/>
          </p:nvPr>
        </p:nvSpPr>
        <p:spPr>
          <a:xfrm>
            <a:off x="633375" y="662500"/>
            <a:ext cx="2414700" cy="10566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24"/>
          <p:cNvSpPr txBox="1">
            <a:spLocks noGrp="1"/>
          </p:cNvSpPr>
          <p:nvPr>
            <p:ph type="title" idx="3"/>
          </p:nvPr>
        </p:nvSpPr>
        <p:spPr>
          <a:xfrm>
            <a:off x="633375" y="1897100"/>
            <a:ext cx="2414700" cy="222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1300"/>
              <a:buNone/>
              <a:defRPr sz="13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399">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2">
  <p:cSld name="CUSTOM_1">
    <p:spTree>
      <p:nvGrpSpPr>
        <p:cNvPr id="1" name="Shape 31"/>
        <p:cNvGrpSpPr/>
        <p:nvPr/>
      </p:nvGrpSpPr>
      <p:grpSpPr>
        <a:xfrm>
          <a:off x="0" y="0"/>
          <a:ext cx="0" cy="0"/>
          <a:chOff x="0" y="0"/>
          <a:chExt cx="0" cy="0"/>
        </a:xfrm>
      </p:grpSpPr>
      <p:pic>
        <p:nvPicPr>
          <p:cNvPr id="32" name="Google Shape;32;p20"/>
          <p:cNvPicPr preferRelativeResize="0"/>
          <p:nvPr/>
        </p:nvPicPr>
        <p:blipFill rotWithShape="1">
          <a:blip r:embed="rId2">
            <a:alphaModFix/>
          </a:blip>
          <a:srcRect/>
          <a:stretch/>
        </p:blipFill>
        <p:spPr>
          <a:xfrm>
            <a:off x="-1953725" y="-15775"/>
            <a:ext cx="5143501" cy="5175052"/>
          </a:xfrm>
          <a:prstGeom prst="rect">
            <a:avLst/>
          </a:prstGeom>
          <a:noFill/>
          <a:ln>
            <a:noFill/>
          </a:ln>
        </p:spPr>
      </p:pic>
      <p:sp>
        <p:nvSpPr>
          <p:cNvPr id="33" name="Google Shape;33;p20"/>
          <p:cNvSpPr txBox="1">
            <a:spLocks noGrp="1"/>
          </p:cNvSpPr>
          <p:nvPr>
            <p:ph type="ctrTitle"/>
          </p:nvPr>
        </p:nvSpPr>
        <p:spPr>
          <a:xfrm>
            <a:off x="3657600" y="630000"/>
            <a:ext cx="4994700" cy="19110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a:endParaRPr/>
          </a:p>
        </p:txBody>
      </p:sp>
      <p:sp>
        <p:nvSpPr>
          <p:cNvPr id="34" name="Google Shape;34;p20"/>
          <p:cNvSpPr txBox="1">
            <a:spLocks noGrp="1"/>
          </p:cNvSpPr>
          <p:nvPr>
            <p:ph type="subTitle" idx="1"/>
          </p:nvPr>
        </p:nvSpPr>
        <p:spPr>
          <a:xfrm>
            <a:off x="3657600" y="2669950"/>
            <a:ext cx="4994700" cy="844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3">
  <p:cSld name="CUSTOM_2">
    <p:spTree>
      <p:nvGrpSpPr>
        <p:cNvPr id="1" name="Shape 35"/>
        <p:cNvGrpSpPr/>
        <p:nvPr/>
      </p:nvGrpSpPr>
      <p:grpSpPr>
        <a:xfrm>
          <a:off x="0" y="0"/>
          <a:ext cx="0" cy="0"/>
          <a:chOff x="0" y="0"/>
          <a:chExt cx="0" cy="0"/>
        </a:xfrm>
      </p:grpSpPr>
      <p:pic>
        <p:nvPicPr>
          <p:cNvPr id="36" name="Google Shape;36;p21"/>
          <p:cNvPicPr preferRelativeResize="0"/>
          <p:nvPr/>
        </p:nvPicPr>
        <p:blipFill rotWithShape="1">
          <a:blip r:embed="rId2">
            <a:alphaModFix/>
          </a:blip>
          <a:srcRect l="308" r="298"/>
          <a:stretch/>
        </p:blipFill>
        <p:spPr>
          <a:xfrm>
            <a:off x="-1962175" y="-15775"/>
            <a:ext cx="5143501" cy="5175052"/>
          </a:xfrm>
          <a:prstGeom prst="rect">
            <a:avLst/>
          </a:prstGeom>
          <a:noFill/>
          <a:ln>
            <a:noFill/>
          </a:ln>
        </p:spPr>
      </p:pic>
      <p:sp>
        <p:nvSpPr>
          <p:cNvPr id="37" name="Google Shape;37;p21"/>
          <p:cNvSpPr txBox="1">
            <a:spLocks noGrp="1"/>
          </p:cNvSpPr>
          <p:nvPr>
            <p:ph type="ctrTitle"/>
          </p:nvPr>
        </p:nvSpPr>
        <p:spPr>
          <a:xfrm>
            <a:off x="3657600" y="630000"/>
            <a:ext cx="4994700" cy="19110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a:endParaRPr/>
          </a:p>
        </p:txBody>
      </p:sp>
      <p:sp>
        <p:nvSpPr>
          <p:cNvPr id="38" name="Google Shape;38;p21"/>
          <p:cNvSpPr txBox="1">
            <a:spLocks noGrp="1"/>
          </p:cNvSpPr>
          <p:nvPr>
            <p:ph type="subTitle" idx="1"/>
          </p:nvPr>
        </p:nvSpPr>
        <p:spPr>
          <a:xfrm>
            <a:off x="3657600" y="2669950"/>
            <a:ext cx="4994700" cy="844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ramatic Text and Photo 3">
  <p:cSld name="MAIN_POINT_2_2_1_1">
    <p:bg>
      <p:bgPr>
        <a:solidFill>
          <a:srgbClr val="000000"/>
        </a:solidFill>
        <a:effectLst/>
      </p:bgPr>
    </p:bg>
    <p:spTree>
      <p:nvGrpSpPr>
        <p:cNvPr id="1" name="Shape 39"/>
        <p:cNvGrpSpPr/>
        <p:nvPr/>
      </p:nvGrpSpPr>
      <p:grpSpPr>
        <a:xfrm>
          <a:off x="0" y="0"/>
          <a:ext cx="0" cy="0"/>
          <a:chOff x="0" y="0"/>
          <a:chExt cx="0" cy="0"/>
        </a:xfrm>
      </p:grpSpPr>
      <p:sp>
        <p:nvSpPr>
          <p:cNvPr id="40" name="Google Shape;40;p37"/>
          <p:cNvSpPr txBox="1">
            <a:spLocks noGrp="1"/>
          </p:cNvSpPr>
          <p:nvPr>
            <p:ph type="title"/>
          </p:nvPr>
        </p:nvSpPr>
        <p:spPr>
          <a:xfrm>
            <a:off x="397925" y="0"/>
            <a:ext cx="3344400" cy="51435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5100"/>
              <a:buNone/>
              <a:defRPr sz="5100">
                <a:solidFill>
                  <a:schemeClr val="lt1"/>
                </a:solidFill>
              </a:defRPr>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a:endParaRPr/>
          </a:p>
        </p:txBody>
      </p:sp>
      <p:sp>
        <p:nvSpPr>
          <p:cNvPr id="41" name="Google Shape;41;p37"/>
          <p:cNvSpPr>
            <a:spLocks noGrp="1"/>
          </p:cNvSpPr>
          <p:nvPr>
            <p:ph type="pic" idx="2"/>
          </p:nvPr>
        </p:nvSpPr>
        <p:spPr>
          <a:xfrm>
            <a:off x="2582350" y="-118525"/>
            <a:ext cx="7450800" cy="5380500"/>
          </a:xfrm>
          <a:prstGeom prst="chevron">
            <a:avLst>
              <a:gd name="adj" fmla="val 50000"/>
            </a:avLst>
          </a:prstGeom>
          <a:noFill/>
          <a:ln>
            <a:noFill/>
          </a:ln>
          <a:effectLst>
            <a:outerShdw blurRad="200025" dist="19050" dir="5400000" algn="bl" rotWithShape="0">
              <a:srgbClr val="000000">
                <a:alpha val="2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ITLE_2">
    <p:spTree>
      <p:nvGrpSpPr>
        <p:cNvPr id="1" name="Shape 42"/>
        <p:cNvGrpSpPr/>
        <p:nvPr/>
      </p:nvGrpSpPr>
      <p:grpSpPr>
        <a:xfrm>
          <a:off x="0" y="0"/>
          <a:ext cx="0" cy="0"/>
          <a:chOff x="0" y="0"/>
          <a:chExt cx="0" cy="0"/>
        </a:xfrm>
      </p:grpSpPr>
      <p:sp>
        <p:nvSpPr>
          <p:cNvPr id="43" name="Google Shape;43;p32"/>
          <p:cNvSpPr/>
          <p:nvPr/>
        </p:nvSpPr>
        <p:spPr>
          <a:xfrm>
            <a:off x="-86275" y="3251075"/>
            <a:ext cx="9321900" cy="68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32"/>
          <p:cNvSpPr txBox="1">
            <a:spLocks noGrp="1"/>
          </p:cNvSpPr>
          <p:nvPr>
            <p:ph type="ctrTitle"/>
          </p:nvPr>
        </p:nvSpPr>
        <p:spPr>
          <a:xfrm>
            <a:off x="2093850" y="859575"/>
            <a:ext cx="4956300" cy="1719000"/>
          </a:xfrm>
          <a:prstGeom prst="rect">
            <a:avLst/>
          </a:prstGeom>
          <a:noFill/>
          <a:ln>
            <a:noFill/>
          </a:ln>
        </p:spPr>
        <p:txBody>
          <a:bodyPr spcFirstLastPara="1" wrap="square" lIns="0" tIns="0" rIns="0" bIns="0" anchor="ctr" anchorCtr="0">
            <a:noAutofit/>
          </a:bodyPr>
          <a:lstStyle>
            <a:lvl1pPr lvl="0" algn="ctr">
              <a:lnSpc>
                <a:spcPct val="80000"/>
              </a:lnSpc>
              <a:spcBef>
                <a:spcPts val="0"/>
              </a:spcBef>
              <a:spcAft>
                <a:spcPts val="0"/>
              </a:spcAft>
              <a:buSzPts val="5500"/>
              <a:buNone/>
              <a:defRPr sz="55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45" name="Google Shape;45;p32"/>
          <p:cNvSpPr txBox="1"/>
          <p:nvPr/>
        </p:nvSpPr>
        <p:spPr>
          <a:xfrm>
            <a:off x="761975" y="3423775"/>
            <a:ext cx="3807600" cy="84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1" u="none" strike="noStrike" cap="none">
              <a:solidFill>
                <a:schemeClr val="lt1"/>
              </a:solidFill>
              <a:latin typeface="Arial"/>
              <a:ea typeface="Arial"/>
              <a:cs typeface="Arial"/>
              <a:sym typeface="Arial"/>
            </a:endParaRPr>
          </a:p>
        </p:txBody>
      </p:sp>
      <p:pic>
        <p:nvPicPr>
          <p:cNvPr id="46" name="Google Shape;46;p32"/>
          <p:cNvPicPr preferRelativeResize="0"/>
          <p:nvPr/>
        </p:nvPicPr>
        <p:blipFill rotWithShape="1">
          <a:blip r:embed="rId2">
            <a:alphaModFix/>
          </a:blip>
          <a:srcRect/>
          <a:stretch/>
        </p:blipFill>
        <p:spPr>
          <a:xfrm>
            <a:off x="3157188" y="4400095"/>
            <a:ext cx="2829624" cy="332975"/>
          </a:xfrm>
          <a:prstGeom prst="rect">
            <a:avLst/>
          </a:prstGeom>
          <a:noFill/>
          <a:ln>
            <a:noFill/>
          </a:ln>
        </p:spPr>
      </p:pic>
      <p:pic>
        <p:nvPicPr>
          <p:cNvPr id="47" name="Google Shape;47;p32"/>
          <p:cNvPicPr preferRelativeResize="0"/>
          <p:nvPr/>
        </p:nvPicPr>
        <p:blipFill rotWithShape="1">
          <a:blip r:embed="rId3">
            <a:alphaModFix/>
          </a:blip>
          <a:srcRect t="19112"/>
          <a:stretch/>
        </p:blipFill>
        <p:spPr>
          <a:xfrm>
            <a:off x="-1530325" y="3251200"/>
            <a:ext cx="12103050" cy="683575"/>
          </a:xfrm>
          <a:prstGeom prst="rect">
            <a:avLst/>
          </a:prstGeom>
          <a:noFill/>
          <a:ln>
            <a:noFill/>
          </a:ln>
        </p:spPr>
      </p:pic>
      <p:sp>
        <p:nvSpPr>
          <p:cNvPr id="48" name="Google Shape;48;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1">
  <p:cSld name="SECTION_HEADER_1_1_1">
    <p:bg>
      <p:bgPr>
        <a:solidFill>
          <a:schemeClr val="lt1"/>
        </a:solidFill>
        <a:effectLst/>
      </p:bgPr>
    </p:bg>
    <p:spTree>
      <p:nvGrpSpPr>
        <p:cNvPr id="1" name="Shape 49"/>
        <p:cNvGrpSpPr/>
        <p:nvPr/>
      </p:nvGrpSpPr>
      <p:grpSpPr>
        <a:xfrm>
          <a:off x="0" y="0"/>
          <a:ext cx="0" cy="0"/>
          <a:chOff x="0" y="0"/>
          <a:chExt cx="0" cy="0"/>
        </a:xfrm>
      </p:grpSpPr>
      <p:sp>
        <p:nvSpPr>
          <p:cNvPr id="50" name="Google Shape;50;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33"/>
          <p:cNvSpPr/>
          <p:nvPr/>
        </p:nvSpPr>
        <p:spPr>
          <a:xfrm>
            <a:off x="1650" y="0"/>
            <a:ext cx="9144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3"/>
          <p:cNvSpPr txBox="1">
            <a:spLocks noGrp="1"/>
          </p:cNvSpPr>
          <p:nvPr>
            <p:ph type="title"/>
          </p:nvPr>
        </p:nvSpPr>
        <p:spPr>
          <a:xfrm>
            <a:off x="761975" y="0"/>
            <a:ext cx="7623000" cy="51435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rgbClr val="000000"/>
              </a:buClr>
              <a:buSzPts val="6800"/>
              <a:buNone/>
              <a:defRPr sz="6800">
                <a:solidFill>
                  <a:srgbClr val="000000"/>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2">
  <p:cSld name="CUSTOM_3">
    <p:spTree>
      <p:nvGrpSpPr>
        <p:cNvPr id="1" name="Shape 53"/>
        <p:cNvGrpSpPr/>
        <p:nvPr/>
      </p:nvGrpSpPr>
      <p:grpSpPr>
        <a:xfrm>
          <a:off x="0" y="0"/>
          <a:ext cx="0" cy="0"/>
          <a:chOff x="0" y="0"/>
          <a:chExt cx="0" cy="0"/>
        </a:xfrm>
      </p:grpSpPr>
      <p:sp>
        <p:nvSpPr>
          <p:cNvPr id="54" name="Google Shape;54;p34"/>
          <p:cNvSpPr/>
          <p:nvPr/>
        </p:nvSpPr>
        <p:spPr>
          <a:xfrm>
            <a:off x="1650" y="0"/>
            <a:ext cx="91440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4"/>
          <p:cNvSpPr txBox="1">
            <a:spLocks noGrp="1"/>
          </p:cNvSpPr>
          <p:nvPr>
            <p:ph type="title"/>
          </p:nvPr>
        </p:nvSpPr>
        <p:spPr>
          <a:xfrm>
            <a:off x="761975" y="0"/>
            <a:ext cx="7623000" cy="51435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rgbClr val="FFFFFF"/>
              </a:buClr>
              <a:buSzPts val="6800"/>
              <a:buNone/>
              <a:defRPr sz="6800">
                <a:solidFill>
                  <a:srgbClr val="FFFFFF"/>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761975" y="0"/>
            <a:ext cx="7623000" cy="8595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3400"/>
              <a:buFont typeface="Arial"/>
              <a:buNone/>
              <a:defRPr sz="3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endParaRPr/>
          </a:p>
        </p:txBody>
      </p:sp>
      <p:sp>
        <p:nvSpPr>
          <p:cNvPr id="7" name="Google Shape;7;p18"/>
          <p:cNvSpPr txBox="1">
            <a:spLocks noGrp="1"/>
          </p:cNvSpPr>
          <p:nvPr>
            <p:ph type="body" idx="1"/>
          </p:nvPr>
        </p:nvSpPr>
        <p:spPr>
          <a:xfrm>
            <a:off x="761975" y="1719075"/>
            <a:ext cx="7623000" cy="25785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1pPr>
            <a:lvl2pPr marL="914400" marR="0" lvl="1" indent="-342900" algn="l" rtl="0">
              <a:lnSpc>
                <a:spcPct val="115000"/>
              </a:lnSpc>
              <a:spcBef>
                <a:spcPts val="16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30200" algn="l" rtl="0">
              <a:lnSpc>
                <a:spcPct val="115000"/>
              </a:lnSpc>
              <a:spcBef>
                <a:spcPts val="1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11150" algn="l" rtl="0">
              <a:lnSpc>
                <a:spcPct val="115000"/>
              </a:lnSpc>
              <a:spcBef>
                <a:spcPts val="1600"/>
              </a:spcBef>
              <a:spcAft>
                <a:spcPts val="0"/>
              </a:spcAft>
              <a:buClr>
                <a:schemeClr val="lt1"/>
              </a:buClr>
              <a:buSzPts val="1300"/>
              <a:buFont typeface="Arial"/>
              <a:buChar char="●"/>
              <a:defRPr sz="1300" b="0" i="0" u="none" strike="noStrike" cap="none">
                <a:solidFill>
                  <a:schemeClr val="lt1"/>
                </a:solidFill>
                <a:latin typeface="Arial"/>
                <a:ea typeface="Arial"/>
                <a:cs typeface="Arial"/>
                <a:sym typeface="Arial"/>
              </a:defRPr>
            </a:lvl4pPr>
            <a:lvl5pPr marL="2286000" marR="0" lvl="4" indent="-292100" algn="l" rtl="0">
              <a:lnSpc>
                <a:spcPct val="115000"/>
              </a:lnSpc>
              <a:spcBef>
                <a:spcPts val="16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5pPr>
            <a:lvl6pPr marL="2743200" marR="0" lvl="5" indent="-279400" algn="l" rtl="0">
              <a:lnSpc>
                <a:spcPct val="115000"/>
              </a:lnSpc>
              <a:spcBef>
                <a:spcPts val="16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6pPr>
            <a:lvl7pPr marL="3200400" marR="0" lvl="6" indent="-279400" algn="l" rtl="0">
              <a:lnSpc>
                <a:spcPct val="115000"/>
              </a:lnSpc>
              <a:spcBef>
                <a:spcPts val="16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7pPr>
            <a:lvl8pPr marL="3657600" marR="0" lvl="7" indent="-279400" algn="l" rtl="0">
              <a:lnSpc>
                <a:spcPct val="115000"/>
              </a:lnSpc>
              <a:spcBef>
                <a:spcPts val="16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8pPr>
            <a:lvl9pPr marL="4114800" marR="0" lvl="8" indent="-279400" algn="l" rtl="0">
              <a:lnSpc>
                <a:spcPct val="115000"/>
              </a:lnSpc>
              <a:spcBef>
                <a:spcPts val="1600"/>
              </a:spcBef>
              <a:spcAft>
                <a:spcPts val="1600"/>
              </a:spcAft>
              <a:buClr>
                <a:schemeClr val="lt1"/>
              </a:buClr>
              <a:buSzPts val="800"/>
              <a:buFont typeface="Arial"/>
              <a:buChar char="■"/>
              <a:defRPr sz="800" b="0" i="0" u="none" strike="noStrike" cap="none">
                <a:solidFill>
                  <a:schemeClr val="lt1"/>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SzPts val="1300"/>
              <a:buNone/>
            </a:pPr>
            <a:endParaRPr sz="1300" b="0">
              <a:solidFill>
                <a:schemeClr val="dk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960">
          <p15:clr>
            <a:srgbClr val="EA4335"/>
          </p15:clr>
        </p15:guide>
        <p15:guide id="3" pos="1920">
          <p15:clr>
            <a:srgbClr val="EA4335"/>
          </p15:clr>
        </p15:guide>
        <p15:guide id="4" pos="3840">
          <p15:clr>
            <a:srgbClr val="EA4335"/>
          </p15:clr>
        </p15:guide>
        <p15:guide id="5" pos="4800">
          <p15:clr>
            <a:srgbClr val="EA4335"/>
          </p15:clr>
        </p15:guide>
        <p15:guide id="6" orient="horz" pos="541">
          <p15:clr>
            <a:srgbClr val="EA4335"/>
          </p15:clr>
        </p15:guide>
        <p15:guide id="7" orient="horz" pos="1083">
          <p15:clr>
            <a:srgbClr val="EA4335"/>
          </p15:clr>
        </p15:guide>
        <p15:guide id="8" orient="horz" pos="1624">
          <p15:clr>
            <a:srgbClr val="EA4335"/>
          </p15:clr>
        </p15:guide>
        <p15:guide id="9" orient="horz" pos="2166">
          <p15:clr>
            <a:srgbClr val="EA4335"/>
          </p15:clr>
        </p15:guide>
        <p15:guide id="10" orient="horz" pos="2707">
          <p15:clr>
            <a:srgbClr val="EA4335"/>
          </p15:clr>
        </p15:guide>
        <p15:guide id="11" pos="480">
          <p15:clr>
            <a:srgbClr val="EA4335"/>
          </p15:clr>
        </p15:guide>
        <p15:guide id="12" pos="1440">
          <p15:clr>
            <a:srgbClr val="EA4335"/>
          </p15:clr>
        </p15:guide>
        <p15:guide id="13" pos="2408">
          <p15:clr>
            <a:srgbClr val="EA4335"/>
          </p15:clr>
        </p15:guide>
        <p15:guide id="14" pos="4320">
          <p15:clr>
            <a:srgbClr val="EA4335"/>
          </p15:clr>
        </p15:guide>
        <p15:guide id="15" pos="3358">
          <p15:clr>
            <a:srgbClr val="EA4335"/>
          </p15:clr>
        </p15:guide>
        <p15:guide id="16" pos="5282">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umterps.com/sports/baseball/schedul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38" descr="Baseball players before match"/>
          <p:cNvPicPr preferRelativeResize="0"/>
          <p:nvPr/>
        </p:nvPicPr>
        <p:blipFill rotWithShape="1">
          <a:blip r:embed="rId3">
            <a:alphaModFix amt="20000"/>
          </a:blip>
          <a:srcRect/>
          <a:stretch/>
        </p:blipFill>
        <p:spPr>
          <a:xfrm>
            <a:off x="-915493" y="-142875"/>
            <a:ext cx="5244605" cy="5429250"/>
          </a:xfrm>
          <a:prstGeom prst="chevron">
            <a:avLst>
              <a:gd name="adj" fmla="val 50000"/>
            </a:avLst>
          </a:prstGeom>
          <a:noFill/>
          <a:ln>
            <a:noFill/>
          </a:ln>
        </p:spPr>
      </p:pic>
      <p:sp>
        <p:nvSpPr>
          <p:cNvPr id="78" name="Google Shape;78;p38"/>
          <p:cNvSpPr txBox="1">
            <a:spLocks noGrp="1"/>
          </p:cNvSpPr>
          <p:nvPr>
            <p:ph type="ctrTitle"/>
          </p:nvPr>
        </p:nvSpPr>
        <p:spPr>
          <a:xfrm>
            <a:off x="413075" y="316570"/>
            <a:ext cx="5682900" cy="22404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5500"/>
              <a:buNone/>
            </a:pPr>
            <a:r>
              <a:rPr lang="en" sz="2800"/>
              <a:t>BUDT 703_</a:t>
            </a:r>
            <a:r>
              <a:rPr lang="en" sz="900"/>
              <a:t> </a:t>
            </a:r>
            <a:r>
              <a:rPr lang="en" sz="2800"/>
              <a:t>506_12 Team Project </a:t>
            </a:r>
            <a:br>
              <a:rPr lang="en" sz="2800"/>
            </a:br>
            <a:r>
              <a:rPr lang="en" sz="2800"/>
              <a:t>Moneyball Metrics</a:t>
            </a:r>
            <a:endParaRPr sz="2800"/>
          </a:p>
        </p:txBody>
      </p:sp>
      <p:sp>
        <p:nvSpPr>
          <p:cNvPr id="79" name="Google Shape;79;p38"/>
          <p:cNvSpPr txBox="1">
            <a:spLocks noGrp="1"/>
          </p:cNvSpPr>
          <p:nvPr>
            <p:ph type="subTitle" idx="1"/>
          </p:nvPr>
        </p:nvSpPr>
        <p:spPr>
          <a:xfrm>
            <a:off x="447725" y="2788245"/>
            <a:ext cx="7233600" cy="121031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 sz="1000"/>
              <a:t>Team Members</a:t>
            </a:r>
            <a:endParaRPr/>
          </a:p>
          <a:p>
            <a:pPr marL="115888" lvl="1" indent="0" algn="l" rtl="0">
              <a:lnSpc>
                <a:spcPct val="100000"/>
              </a:lnSpc>
              <a:spcBef>
                <a:spcPts val="0"/>
              </a:spcBef>
              <a:spcAft>
                <a:spcPts val="0"/>
              </a:spcAft>
              <a:buSzPts val="2800"/>
              <a:buNone/>
            </a:pPr>
            <a:r>
              <a:rPr lang="en" sz="1000"/>
              <a:t>Gunjan Suriya</a:t>
            </a:r>
            <a:endParaRPr/>
          </a:p>
          <a:p>
            <a:pPr marL="115888" lvl="1" indent="0" algn="l" rtl="0">
              <a:lnSpc>
                <a:spcPct val="100000"/>
              </a:lnSpc>
              <a:spcBef>
                <a:spcPts val="0"/>
              </a:spcBef>
              <a:spcAft>
                <a:spcPts val="0"/>
              </a:spcAft>
              <a:buSzPts val="2800"/>
              <a:buNone/>
            </a:pPr>
            <a:r>
              <a:rPr lang="en" sz="1000"/>
              <a:t>Harish Bhupathiraju</a:t>
            </a:r>
            <a:endParaRPr/>
          </a:p>
          <a:p>
            <a:pPr marL="115888" lvl="1" indent="0" algn="l" rtl="0">
              <a:lnSpc>
                <a:spcPct val="100000"/>
              </a:lnSpc>
              <a:spcBef>
                <a:spcPts val="0"/>
              </a:spcBef>
              <a:spcAft>
                <a:spcPts val="0"/>
              </a:spcAft>
              <a:buSzPts val="2800"/>
              <a:buNone/>
            </a:pPr>
            <a:r>
              <a:rPr lang="en" sz="1000"/>
              <a:t>Sai Devara</a:t>
            </a:r>
            <a:endParaRPr/>
          </a:p>
          <a:p>
            <a:pPr marL="115888" lvl="1" indent="0" algn="l" rtl="0">
              <a:lnSpc>
                <a:spcPct val="100000"/>
              </a:lnSpc>
              <a:spcBef>
                <a:spcPts val="0"/>
              </a:spcBef>
              <a:spcAft>
                <a:spcPts val="0"/>
              </a:spcAft>
              <a:buSzPts val="2800"/>
              <a:buNone/>
            </a:pPr>
            <a:r>
              <a:rPr lang="en" sz="1000"/>
              <a:t>Solayappan Ganesaan</a:t>
            </a:r>
            <a:endParaRPr/>
          </a:p>
          <a:p>
            <a:pPr marL="115888" lvl="1" indent="0" algn="l" rtl="0">
              <a:lnSpc>
                <a:spcPct val="100000"/>
              </a:lnSpc>
              <a:spcBef>
                <a:spcPts val="0"/>
              </a:spcBef>
              <a:spcAft>
                <a:spcPts val="0"/>
              </a:spcAft>
              <a:buSzPts val="2800"/>
              <a:buNone/>
            </a:pPr>
            <a:endParaRPr sz="1000"/>
          </a:p>
          <a:p>
            <a:pPr marL="0" lvl="1" indent="0" algn="l" rtl="0">
              <a:lnSpc>
                <a:spcPct val="100000"/>
              </a:lnSpc>
              <a:spcBef>
                <a:spcPts val="0"/>
              </a:spcBef>
              <a:spcAft>
                <a:spcPts val="0"/>
              </a:spcAft>
              <a:buSzPts val="2800"/>
              <a:buNone/>
            </a:pPr>
            <a:r>
              <a:rPr lang="en" sz="1000"/>
              <a:t>12/7/2023</a:t>
            </a:r>
            <a:endParaRPr/>
          </a:p>
          <a:p>
            <a:pPr marL="0" lvl="1" indent="0" algn="l" rtl="0">
              <a:lnSpc>
                <a:spcPct val="100000"/>
              </a:lnSpc>
              <a:spcBef>
                <a:spcPts val="0"/>
              </a:spcBef>
              <a:spcAft>
                <a:spcPts val="0"/>
              </a:spcAft>
              <a:buSzPts val="2800"/>
              <a:buNone/>
            </a:pPr>
            <a:endParaRPr sz="1000"/>
          </a:p>
          <a:p>
            <a:pPr marL="0" lvl="1" indent="0" algn="l" rtl="0">
              <a:lnSpc>
                <a:spcPct val="100000"/>
              </a:lnSpc>
              <a:spcBef>
                <a:spcPts val="0"/>
              </a:spcBef>
              <a:spcAft>
                <a:spcPts val="0"/>
              </a:spcAft>
              <a:buSzPts val="2800"/>
              <a:buNone/>
            </a:pPr>
            <a:r>
              <a:rPr lang="en" sz="1000"/>
              <a:t>Last edited: 12/7/2023</a:t>
            </a:r>
            <a:endParaRPr/>
          </a:p>
          <a:p>
            <a:pPr marL="0" lvl="1" indent="0" algn="l" rtl="0">
              <a:lnSpc>
                <a:spcPct val="100000"/>
              </a:lnSpc>
              <a:spcBef>
                <a:spcPts val="0"/>
              </a:spcBef>
              <a:spcAft>
                <a:spcPts val="0"/>
              </a:spcAft>
              <a:buSzPts val="2800"/>
              <a:buNone/>
            </a:pPr>
            <a:endParaRPr sz="1000"/>
          </a:p>
          <a:p>
            <a:pPr marL="115888" lvl="1" indent="0" algn="l" rtl="0">
              <a:lnSpc>
                <a:spcPct val="100000"/>
              </a:lnSpc>
              <a:spcBef>
                <a:spcPts val="0"/>
              </a:spcBef>
              <a:spcAft>
                <a:spcPts val="0"/>
              </a:spcAft>
              <a:buSzPts val="2800"/>
              <a:buNone/>
            </a:pP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7"/>
          <p:cNvSpPr txBox="1">
            <a:spLocks noGrp="1"/>
          </p:cNvSpPr>
          <p:nvPr>
            <p:ph type="title"/>
          </p:nvPr>
        </p:nvSpPr>
        <p:spPr>
          <a:xfrm>
            <a:off x="606225" y="172374"/>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SQL</a:t>
            </a:r>
            <a:endParaRPr/>
          </a:p>
        </p:txBody>
      </p:sp>
      <p:sp>
        <p:nvSpPr>
          <p:cNvPr id="154" name="Google Shape;154;p47"/>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10</a:t>
            </a:fld>
            <a:endParaRPr/>
          </a:p>
        </p:txBody>
      </p:sp>
      <p:sp>
        <p:nvSpPr>
          <p:cNvPr id="155" name="Google Shape;155;p47"/>
          <p:cNvSpPr txBox="1"/>
          <p:nvPr/>
        </p:nvSpPr>
        <p:spPr>
          <a:xfrm>
            <a:off x="606225" y="1402165"/>
            <a:ext cx="4762786" cy="167323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SELECT YEAR(p.calendarYear) as 'Year', p.playType AS 'Play Type’,        	</a:t>
            </a:r>
          </a:p>
          <a:p>
            <a:pPr marL="0" marR="0" lvl="0" indent="0" algn="l" rtl="0">
              <a:lnSpc>
                <a:spcPct val="107000"/>
              </a:lnSpc>
              <a:spcBef>
                <a:spcPts val="0"/>
              </a:spcBef>
              <a:spcAft>
                <a:spcPts val="0"/>
              </a:spcAft>
              <a:buNone/>
            </a:pPr>
            <a:r>
              <a:rPr lang="en" sz="1200" dirty="0">
                <a:solidFill>
                  <a:schemeClr val="lt1"/>
                </a:solidFill>
              </a:rPr>
              <a:t>	</a:t>
            </a:r>
            <a:r>
              <a:rPr lang="en" sz="1200" b="0" i="0" u="none" strike="noStrike" cap="none" dirty="0">
                <a:solidFill>
                  <a:schemeClr val="lt1"/>
                </a:solidFill>
                <a:latin typeface="Arial"/>
                <a:ea typeface="Arial"/>
                <a:cs typeface="Arial"/>
                <a:sym typeface="Arial"/>
              </a:rPr>
              <a:t>ROUND(CAST(SUM(CASE WHEN playResult = 'W’ 	THEN 1 ELSE 0 END) AS FLOAT) / COUNT(*), 2) AS WinRatio</a:t>
            </a:r>
            <a:endParaRPr dirty="0"/>
          </a:p>
          <a:p>
            <a:pPr marL="0" marR="0" lvl="0" indent="0"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FROM [Moneyball.Play] p</a:t>
            </a:r>
            <a:endParaRPr dirty="0"/>
          </a:p>
          <a:p>
            <a:pPr marL="0" marR="0" lvl="0" indent="0"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GROUP BY p.playType,YEAR(p.calendarYear)</a:t>
            </a:r>
            <a:endParaRPr dirty="0"/>
          </a:p>
          <a:p>
            <a:pPr marL="0" marR="0" lvl="0" indent="0"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ORDER BY YEAR(p.calendarYear);</a:t>
            </a:r>
            <a:endParaRPr dirty="0"/>
          </a:p>
        </p:txBody>
      </p:sp>
      <p:sp>
        <p:nvSpPr>
          <p:cNvPr id="156" name="Google Shape;156;p47"/>
          <p:cNvSpPr txBox="1"/>
          <p:nvPr/>
        </p:nvSpPr>
        <p:spPr>
          <a:xfrm>
            <a:off x="6172200" y="4478951"/>
            <a:ext cx="926757"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800" b="0" i="0" u="none" strike="noStrike" cap="none">
                <a:solidFill>
                  <a:schemeClr val="lt1"/>
                </a:solidFill>
                <a:latin typeface="Arial"/>
                <a:ea typeface="Arial"/>
                <a:cs typeface="Arial"/>
                <a:sym typeface="Arial"/>
              </a:rPr>
              <a:t>SQL Output</a:t>
            </a:r>
            <a:endParaRPr/>
          </a:p>
        </p:txBody>
      </p:sp>
      <p:pic>
        <p:nvPicPr>
          <p:cNvPr id="157" name="Google Shape;157;p47"/>
          <p:cNvPicPr preferRelativeResize="0"/>
          <p:nvPr/>
        </p:nvPicPr>
        <p:blipFill rotWithShape="1">
          <a:blip r:embed="rId3">
            <a:alphaModFix/>
          </a:blip>
          <a:srcRect/>
          <a:stretch/>
        </p:blipFill>
        <p:spPr>
          <a:xfrm>
            <a:off x="5369011" y="724502"/>
            <a:ext cx="1243692" cy="3694496"/>
          </a:xfrm>
          <a:prstGeom prst="rect">
            <a:avLst/>
          </a:prstGeom>
          <a:noFill/>
          <a:ln>
            <a:noFill/>
          </a:ln>
        </p:spPr>
      </p:pic>
      <p:grpSp>
        <p:nvGrpSpPr>
          <p:cNvPr id="158" name="Google Shape;158;p47"/>
          <p:cNvGrpSpPr/>
          <p:nvPr/>
        </p:nvGrpSpPr>
        <p:grpSpPr>
          <a:xfrm>
            <a:off x="6635578" y="724502"/>
            <a:ext cx="1243693" cy="3694496"/>
            <a:chOff x="3016170" y="101473"/>
            <a:chExt cx="1673911" cy="4940554"/>
          </a:xfrm>
        </p:grpSpPr>
        <p:pic>
          <p:nvPicPr>
            <p:cNvPr id="159" name="Google Shape;159;p47"/>
            <p:cNvPicPr preferRelativeResize="0"/>
            <p:nvPr/>
          </p:nvPicPr>
          <p:blipFill rotWithShape="1">
            <a:blip r:embed="rId4">
              <a:alphaModFix/>
            </a:blip>
            <a:srcRect r="63839"/>
            <a:stretch/>
          </p:blipFill>
          <p:spPr>
            <a:xfrm>
              <a:off x="3016170" y="101473"/>
              <a:ext cx="1125211" cy="4940554"/>
            </a:xfrm>
            <a:prstGeom prst="rect">
              <a:avLst/>
            </a:prstGeom>
            <a:noFill/>
            <a:ln>
              <a:noFill/>
            </a:ln>
          </p:spPr>
        </p:pic>
        <p:pic>
          <p:nvPicPr>
            <p:cNvPr id="160" name="Google Shape;160;p47"/>
            <p:cNvPicPr preferRelativeResize="0"/>
            <p:nvPr/>
          </p:nvPicPr>
          <p:blipFill rotWithShape="1">
            <a:blip r:embed="rId4">
              <a:alphaModFix/>
            </a:blip>
            <a:srcRect l="82366"/>
            <a:stretch/>
          </p:blipFill>
          <p:spPr>
            <a:xfrm>
              <a:off x="4141381" y="101473"/>
              <a:ext cx="548700" cy="4940554"/>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48" descr="Baseball players before match"/>
          <p:cNvPicPr preferRelativeResize="0"/>
          <p:nvPr/>
        </p:nvPicPr>
        <p:blipFill rotWithShape="1">
          <a:blip r:embed="rId3">
            <a:alphaModFix amt="10000"/>
          </a:blip>
          <a:srcRect/>
          <a:stretch/>
        </p:blipFill>
        <p:spPr>
          <a:xfrm>
            <a:off x="-1077418" y="-142875"/>
            <a:ext cx="5244605" cy="5429250"/>
          </a:xfrm>
          <a:prstGeom prst="chevron">
            <a:avLst>
              <a:gd name="adj" fmla="val 50000"/>
            </a:avLst>
          </a:prstGeom>
          <a:noFill/>
          <a:ln>
            <a:noFill/>
          </a:ln>
        </p:spPr>
      </p:pic>
      <p:sp>
        <p:nvSpPr>
          <p:cNvPr id="166" name="Google Shape;166;p48"/>
          <p:cNvSpPr txBox="1">
            <a:spLocks noGrp="1"/>
          </p:cNvSpPr>
          <p:nvPr>
            <p:ph type="title"/>
          </p:nvPr>
        </p:nvSpPr>
        <p:spPr>
          <a:xfrm>
            <a:off x="499899" y="60732"/>
            <a:ext cx="8382000" cy="62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2000"/>
              <a:buFont typeface="Arial"/>
              <a:buNone/>
            </a:pPr>
            <a:r>
              <a:rPr lang="en" sz="2000" b="0" i="0" u="none" strike="noStrike" cap="none">
                <a:solidFill>
                  <a:schemeClr val="lt1"/>
                </a:solidFill>
                <a:latin typeface="Arial"/>
                <a:ea typeface="Arial"/>
                <a:cs typeface="Arial"/>
                <a:sym typeface="Arial"/>
              </a:rPr>
              <a:t>What is the ratio of game wins based on home, away, and neutral sites?</a:t>
            </a:r>
            <a:r>
              <a:rPr lang="en" sz="700" b="0" i="0" u="none" strike="noStrike" cap="none">
                <a:solidFill>
                  <a:schemeClr val="lt1"/>
                </a:solidFill>
                <a:latin typeface="Arial"/>
                <a:ea typeface="Arial"/>
                <a:cs typeface="Arial"/>
                <a:sym typeface="Arial"/>
              </a:rPr>
              <a:t> </a:t>
            </a:r>
            <a:endParaRPr sz="4400" b="0" i="0" u="none" strike="noStrike" cap="none">
              <a:solidFill>
                <a:schemeClr val="lt1"/>
              </a:solidFill>
              <a:latin typeface="Arial"/>
              <a:ea typeface="Arial"/>
              <a:cs typeface="Arial"/>
              <a:sym typeface="Arial"/>
            </a:endParaRPr>
          </a:p>
        </p:txBody>
      </p:sp>
      <p:sp>
        <p:nvSpPr>
          <p:cNvPr id="167" name="Google Shape;167;p48"/>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11</a:t>
            </a:fld>
            <a:endParaRPr/>
          </a:p>
        </p:txBody>
      </p:sp>
      <p:pic>
        <p:nvPicPr>
          <p:cNvPr id="168" name="Google Shape;168;p48" descr="A graph with lines and numbers&#10;&#10;Description automatically generated"/>
          <p:cNvPicPr preferRelativeResize="0"/>
          <p:nvPr/>
        </p:nvPicPr>
        <p:blipFill rotWithShape="1">
          <a:blip r:embed="rId4">
            <a:alphaModFix/>
          </a:blip>
          <a:srcRect t="5166" r="2017"/>
          <a:stretch/>
        </p:blipFill>
        <p:spPr>
          <a:xfrm>
            <a:off x="499899" y="686832"/>
            <a:ext cx="6264875" cy="363740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49"/>
          <p:cNvSpPr txBox="1">
            <a:spLocks noGrp="1"/>
          </p:cNvSpPr>
          <p:nvPr>
            <p:ph type="ctrTitle"/>
          </p:nvPr>
        </p:nvSpPr>
        <p:spPr>
          <a:xfrm>
            <a:off x="3657600" y="630000"/>
            <a:ext cx="4994700" cy="1911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700"/>
              <a:buNone/>
            </a:pPr>
            <a:r>
              <a:rPr lang="en"/>
              <a:t>Transaction 2</a:t>
            </a:r>
            <a:endParaRPr/>
          </a:p>
        </p:txBody>
      </p:sp>
      <p:sp>
        <p:nvSpPr>
          <p:cNvPr id="174" name="Google Shape;174;p49"/>
          <p:cNvSpPr txBox="1">
            <a:spLocks noGrp="1"/>
          </p:cNvSpPr>
          <p:nvPr>
            <p:ph type="subTitle" idx="1"/>
          </p:nvPr>
        </p:nvSpPr>
        <p:spPr>
          <a:xfrm>
            <a:off x="3657600" y="2481268"/>
            <a:ext cx="5226908" cy="830997"/>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Clr>
                <a:schemeClr val="lt1"/>
              </a:buClr>
              <a:buSzPts val="2400"/>
              <a:buNone/>
            </a:pPr>
            <a:r>
              <a:rPr lang="en" b="0" i="0" u="none" strike="noStrike" cap="none">
                <a:solidFill>
                  <a:schemeClr val="lt1"/>
                </a:solidFill>
                <a:latin typeface="Arial"/>
                <a:ea typeface="Arial"/>
                <a:cs typeface="Arial"/>
                <a:sym typeface="Arial"/>
              </a:rPr>
              <a:t>What is the team’s average margin of wins and losses in the previous years?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50"/>
          <p:cNvSpPr txBox="1">
            <a:spLocks noGrp="1"/>
          </p:cNvSpPr>
          <p:nvPr>
            <p:ph type="title"/>
          </p:nvPr>
        </p:nvSpPr>
        <p:spPr>
          <a:xfrm>
            <a:off x="606225" y="172374"/>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dirty="0"/>
              <a:t>SQL</a:t>
            </a:r>
            <a:endParaRPr dirty="0"/>
          </a:p>
        </p:txBody>
      </p:sp>
      <p:sp>
        <p:nvSpPr>
          <p:cNvPr id="180" name="Google Shape;180;p50"/>
          <p:cNvSpPr txBox="1">
            <a:spLocks noGrp="1"/>
          </p:cNvSpPr>
          <p:nvPr>
            <p:ph type="body" idx="4294967295"/>
          </p:nvPr>
        </p:nvSpPr>
        <p:spPr>
          <a:xfrm>
            <a:off x="654907" y="952608"/>
            <a:ext cx="5379100" cy="3533388"/>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SELECT YEAR(calendarYear) as 'Year’, </a:t>
            </a:r>
          </a:p>
          <a:p>
            <a:pPr marL="0" lvl="0" indent="0" algn="l" rtl="0">
              <a:lnSpc>
                <a:spcPct val="107000"/>
              </a:lnSpc>
              <a:spcBef>
                <a:spcPts val="0"/>
              </a:spcBef>
              <a:spcAft>
                <a:spcPts val="0"/>
              </a:spcAft>
              <a:buClr>
                <a:srgbClr val="000000"/>
              </a:buClr>
              <a:buSzPts val="2400"/>
              <a:buNone/>
            </a:pP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                      ROUND(AVG(CASE WHEN playresult = 'W' THEN     	CAST(playTerpScore – playOpponentScore AS FLOAT) ELSE 	NULL END),1) AS AvgWinMargin,</a:t>
            </a:r>
          </a:p>
          <a:p>
            <a:pPr marL="0" lvl="0" indent="0" algn="l" rtl="0">
              <a:lnSpc>
                <a:spcPct val="107000"/>
              </a:lnSpc>
              <a:spcBef>
                <a:spcPts val="0"/>
              </a:spcBef>
              <a:spcAft>
                <a:spcPts val="0"/>
              </a:spcAft>
              <a:buClr>
                <a:srgbClr val="000000"/>
              </a:buClr>
              <a:buSzPts val="2400"/>
              <a:buNone/>
            </a:pP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                      ROUND(AVG(CASE WHEN playresult = 'L' THEN  	CAST(playTerpScore - playOpponentScore AS FLOAT) ELSE 	NULL END),1) AS AvgLossMargin </a:t>
            </a:r>
          </a:p>
          <a:p>
            <a:pPr marL="0" lvl="0" indent="0" algn="l" rtl="0">
              <a:lnSpc>
                <a:spcPct val="107000"/>
              </a:lnSpc>
              <a:spcBef>
                <a:spcPts val="0"/>
              </a:spcBef>
              <a:spcAft>
                <a:spcPts val="0"/>
              </a:spcAft>
              <a:buClr>
                <a:srgbClr val="000000"/>
              </a:buClr>
              <a:buSzPts val="2400"/>
              <a:buNone/>
            </a:pP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FROM [Moneyball.Play]</a:t>
            </a: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GROUP BY YEAR(calendarYear)</a:t>
            </a: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ORDER BY YEAR(calendarYear);</a:t>
            </a:r>
            <a:endParaRPr dirty="0"/>
          </a:p>
        </p:txBody>
      </p:sp>
      <p:sp>
        <p:nvSpPr>
          <p:cNvPr id="181" name="Google Shape;181;p50"/>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sp>
        <p:nvSpPr>
          <p:cNvPr id="182" name="Google Shape;182;p50"/>
          <p:cNvSpPr txBox="1"/>
          <p:nvPr/>
        </p:nvSpPr>
        <p:spPr>
          <a:xfrm>
            <a:off x="6799772" y="4485996"/>
            <a:ext cx="926757"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800" b="0" i="0" u="none" strike="noStrike" cap="none">
                <a:solidFill>
                  <a:schemeClr val="lt1"/>
                </a:solidFill>
                <a:latin typeface="Arial"/>
                <a:ea typeface="Arial"/>
                <a:cs typeface="Arial"/>
                <a:sym typeface="Arial"/>
              </a:rPr>
              <a:t>SQL Output</a:t>
            </a:r>
            <a:endParaRPr/>
          </a:p>
        </p:txBody>
      </p:sp>
      <p:pic>
        <p:nvPicPr>
          <p:cNvPr id="183" name="Google Shape;183;p50"/>
          <p:cNvPicPr preferRelativeResize="0"/>
          <p:nvPr/>
        </p:nvPicPr>
        <p:blipFill rotWithShape="1">
          <a:blip r:embed="rId3">
            <a:alphaModFix/>
          </a:blip>
          <a:srcRect/>
          <a:stretch/>
        </p:blipFill>
        <p:spPr>
          <a:xfrm>
            <a:off x="6181017" y="390755"/>
            <a:ext cx="2164268" cy="4084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51"/>
          <p:cNvSpPr txBox="1">
            <a:spLocks noGrp="1"/>
          </p:cNvSpPr>
          <p:nvPr>
            <p:ph type="title"/>
          </p:nvPr>
        </p:nvSpPr>
        <p:spPr>
          <a:xfrm>
            <a:off x="606225" y="311701"/>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Why not Run differential?</a:t>
            </a:r>
            <a:endParaRPr/>
          </a:p>
        </p:txBody>
      </p:sp>
      <p:grpSp>
        <p:nvGrpSpPr>
          <p:cNvPr id="189" name="Google Shape;189;p51"/>
          <p:cNvGrpSpPr/>
          <p:nvPr/>
        </p:nvGrpSpPr>
        <p:grpSpPr>
          <a:xfrm>
            <a:off x="5494984" y="1409481"/>
            <a:ext cx="2102717" cy="766030"/>
            <a:chOff x="-1" y="2293506"/>
            <a:chExt cx="1611323" cy="731243"/>
          </a:xfrm>
        </p:grpSpPr>
        <p:sp>
          <p:nvSpPr>
            <p:cNvPr id="190" name="Google Shape;190;p51"/>
            <p:cNvSpPr/>
            <p:nvPr/>
          </p:nvSpPr>
          <p:spPr>
            <a:xfrm>
              <a:off x="0" y="2293506"/>
              <a:ext cx="1611322" cy="731243"/>
            </a:xfrm>
            <a:prstGeom prst="rect">
              <a:avLst/>
            </a:prstGeom>
            <a:noFill/>
            <a:ln w="254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91" name="Google Shape;191;p51"/>
            <p:cNvSpPr txBox="1"/>
            <p:nvPr/>
          </p:nvSpPr>
          <p:spPr>
            <a:xfrm>
              <a:off x="-1" y="2293506"/>
              <a:ext cx="1611322" cy="731243"/>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Run differential:</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Season1: -2</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Season2: -2</a:t>
              </a:r>
              <a:endParaRPr/>
            </a:p>
          </p:txBody>
        </p:sp>
      </p:grpSp>
      <p:grpSp>
        <p:nvGrpSpPr>
          <p:cNvPr id="192" name="Google Shape;192;p51"/>
          <p:cNvGrpSpPr/>
          <p:nvPr/>
        </p:nvGrpSpPr>
        <p:grpSpPr>
          <a:xfrm>
            <a:off x="5227544" y="2877574"/>
            <a:ext cx="2637596" cy="766032"/>
            <a:chOff x="5488835" y="1117640"/>
            <a:chExt cx="3513937" cy="1352893"/>
          </a:xfrm>
        </p:grpSpPr>
        <p:sp>
          <p:nvSpPr>
            <p:cNvPr id="193" name="Google Shape;193;p51"/>
            <p:cNvSpPr/>
            <p:nvPr/>
          </p:nvSpPr>
          <p:spPr>
            <a:xfrm>
              <a:off x="5488835" y="1117640"/>
              <a:ext cx="3513937" cy="1352893"/>
            </a:xfrm>
            <a:prstGeom prst="rect">
              <a:avLst/>
            </a:prstGeom>
            <a:noFill/>
            <a:ln w="254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51"/>
            <p:cNvSpPr txBox="1"/>
            <p:nvPr/>
          </p:nvSpPr>
          <p:spPr>
            <a:xfrm>
              <a:off x="5488837" y="1117640"/>
              <a:ext cx="1939334" cy="1352893"/>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AvgLossMargin:</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Season1: -3</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Season2: -1</a:t>
              </a:r>
              <a:endParaRPr/>
            </a:p>
          </p:txBody>
        </p:sp>
      </p:grpSp>
      <p:graphicFrame>
        <p:nvGraphicFramePr>
          <p:cNvPr id="195" name="Google Shape;195;p51"/>
          <p:cNvGraphicFramePr/>
          <p:nvPr/>
        </p:nvGraphicFramePr>
        <p:xfrm>
          <a:off x="1349122" y="1409481"/>
          <a:ext cx="3351675" cy="1640925"/>
        </p:xfrm>
        <a:graphic>
          <a:graphicData uri="http://schemas.openxmlformats.org/drawingml/2006/table">
            <a:tbl>
              <a:tblPr firstRow="1" bandRow="1">
                <a:noFill/>
                <a:tableStyleId>{2554CB5C-5B3C-4D6E-B3FD-51EB84DC22C9}</a:tableStyleId>
              </a:tblPr>
              <a:tblGrid>
                <a:gridCol w="771775">
                  <a:extLst>
                    <a:ext uri="{9D8B030D-6E8A-4147-A177-3AD203B41FA5}">
                      <a16:colId xmlns:a16="http://schemas.microsoft.com/office/drawing/2014/main" val="20000"/>
                    </a:ext>
                  </a:extLst>
                </a:gridCol>
                <a:gridCol w="652400">
                  <a:extLst>
                    <a:ext uri="{9D8B030D-6E8A-4147-A177-3AD203B41FA5}">
                      <a16:colId xmlns:a16="http://schemas.microsoft.com/office/drawing/2014/main" val="20001"/>
                    </a:ext>
                  </a:extLst>
                </a:gridCol>
                <a:gridCol w="945725">
                  <a:extLst>
                    <a:ext uri="{9D8B030D-6E8A-4147-A177-3AD203B41FA5}">
                      <a16:colId xmlns:a16="http://schemas.microsoft.com/office/drawing/2014/main" val="20002"/>
                    </a:ext>
                  </a:extLst>
                </a:gridCol>
                <a:gridCol w="981775">
                  <a:extLst>
                    <a:ext uri="{9D8B030D-6E8A-4147-A177-3AD203B41FA5}">
                      <a16:colId xmlns:a16="http://schemas.microsoft.com/office/drawing/2014/main" val="20003"/>
                    </a:ext>
                  </a:extLst>
                </a:gridCol>
              </a:tblGrid>
              <a:tr h="482625">
                <a:tc>
                  <a:txBody>
                    <a:bodyPr/>
                    <a:lstStyle/>
                    <a:p>
                      <a:pPr marL="0" marR="0" lvl="0" indent="0" algn="l" rtl="0">
                        <a:lnSpc>
                          <a:spcPct val="100000"/>
                        </a:lnSpc>
                        <a:spcBef>
                          <a:spcPts val="0"/>
                        </a:spcBef>
                        <a:spcAft>
                          <a:spcPts val="0"/>
                        </a:spcAft>
                        <a:buNone/>
                      </a:pPr>
                      <a:r>
                        <a:rPr lang="en" sz="1200" u="none" strike="noStrike" cap="none"/>
                        <a:t>Season</a:t>
                      </a:r>
                      <a:endParaRPr/>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Game</a:t>
                      </a:r>
                      <a:endParaRPr/>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TerpScore</a:t>
                      </a:r>
                      <a:endParaRPr/>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OppScore</a:t>
                      </a:r>
                      <a:endParaRPr/>
                    </a:p>
                  </a:txBody>
                  <a:tcPr marL="91450" marR="91450" marT="45725" marB="45725"/>
                </a:tc>
                <a:extLst>
                  <a:ext uri="{0D108BD9-81ED-4DB2-BD59-A6C34878D82A}">
                    <a16:rowId xmlns:a16="http://schemas.microsoft.com/office/drawing/2014/main" val="10000"/>
                  </a:ext>
                </a:extLst>
              </a:tr>
              <a:tr h="289575">
                <a:tc>
                  <a:txBody>
                    <a:bodyPr/>
                    <a:lstStyle/>
                    <a:p>
                      <a:pPr marL="0" marR="0" lvl="0" indent="0" algn="ctr" rtl="0">
                        <a:lnSpc>
                          <a:spcPct val="100000"/>
                        </a:lnSpc>
                        <a:spcBef>
                          <a:spcPts val="0"/>
                        </a:spcBef>
                        <a:spcAft>
                          <a:spcPts val="0"/>
                        </a:spcAft>
                        <a:buNone/>
                      </a:pPr>
                      <a:r>
                        <a:rPr lang="en" sz="1200" u="none" strike="noStrike" cap="none"/>
                        <a:t>1</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1</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2</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1</a:t>
                      </a:r>
                      <a:endParaRPr/>
                    </a:p>
                  </a:txBody>
                  <a:tcPr marL="91450" marR="91450" marT="45725" marB="45725"/>
                </a:tc>
                <a:extLst>
                  <a:ext uri="{0D108BD9-81ED-4DB2-BD59-A6C34878D82A}">
                    <a16:rowId xmlns:a16="http://schemas.microsoft.com/office/drawing/2014/main" val="10001"/>
                  </a:ext>
                </a:extLst>
              </a:tr>
              <a:tr h="289575">
                <a:tc>
                  <a:txBody>
                    <a:bodyPr/>
                    <a:lstStyle/>
                    <a:p>
                      <a:pPr marL="0" marR="0" lvl="0" indent="0" algn="ctr" rtl="0">
                        <a:lnSpc>
                          <a:spcPct val="100000"/>
                        </a:lnSpc>
                        <a:spcBef>
                          <a:spcPts val="0"/>
                        </a:spcBef>
                        <a:spcAft>
                          <a:spcPts val="0"/>
                        </a:spcAft>
                        <a:buNone/>
                      </a:pPr>
                      <a:r>
                        <a:rPr lang="en" sz="1200" u="none" strike="noStrike" cap="none"/>
                        <a:t>1</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2</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2</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5</a:t>
                      </a:r>
                      <a:endParaRPr/>
                    </a:p>
                  </a:txBody>
                  <a:tcPr marL="91450" marR="91450" marT="45725" marB="45725"/>
                </a:tc>
                <a:extLst>
                  <a:ext uri="{0D108BD9-81ED-4DB2-BD59-A6C34878D82A}">
                    <a16:rowId xmlns:a16="http://schemas.microsoft.com/office/drawing/2014/main" val="10002"/>
                  </a:ext>
                </a:extLst>
              </a:tr>
              <a:tr h="289575">
                <a:tc>
                  <a:txBody>
                    <a:bodyPr/>
                    <a:lstStyle/>
                    <a:p>
                      <a:pPr marL="0" marR="0" lvl="0" indent="0" algn="ctr" rtl="0">
                        <a:lnSpc>
                          <a:spcPct val="100000"/>
                        </a:lnSpc>
                        <a:spcBef>
                          <a:spcPts val="0"/>
                        </a:spcBef>
                        <a:spcAft>
                          <a:spcPts val="0"/>
                        </a:spcAft>
                        <a:buNone/>
                      </a:pPr>
                      <a:r>
                        <a:rPr lang="en" sz="1200" u="none" strike="noStrike" cap="none"/>
                        <a:t>2</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1</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1</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2</a:t>
                      </a:r>
                      <a:endParaRPr/>
                    </a:p>
                  </a:txBody>
                  <a:tcPr marL="91450" marR="91450" marT="45725" marB="45725"/>
                </a:tc>
                <a:extLst>
                  <a:ext uri="{0D108BD9-81ED-4DB2-BD59-A6C34878D82A}">
                    <a16:rowId xmlns:a16="http://schemas.microsoft.com/office/drawing/2014/main" val="10003"/>
                  </a:ext>
                </a:extLst>
              </a:tr>
              <a:tr h="289575">
                <a:tc>
                  <a:txBody>
                    <a:bodyPr/>
                    <a:lstStyle/>
                    <a:p>
                      <a:pPr marL="0" marR="0" lvl="0" indent="0" algn="ctr" rtl="0">
                        <a:lnSpc>
                          <a:spcPct val="100000"/>
                        </a:lnSpc>
                        <a:spcBef>
                          <a:spcPts val="0"/>
                        </a:spcBef>
                        <a:spcAft>
                          <a:spcPts val="0"/>
                        </a:spcAft>
                        <a:buNone/>
                      </a:pPr>
                      <a:r>
                        <a:rPr lang="en" sz="1200" u="none" strike="noStrike" cap="none"/>
                        <a:t>2</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2</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1</a:t>
                      </a:r>
                      <a:endParaRPr/>
                    </a:p>
                  </a:txBody>
                  <a:tcPr marL="91450" marR="91450" marT="45725" marB="45725"/>
                </a:tc>
                <a:tc>
                  <a:txBody>
                    <a:bodyPr/>
                    <a:lstStyle/>
                    <a:p>
                      <a:pPr marL="0" marR="0" lvl="0" indent="0" algn="ctr" rtl="0">
                        <a:lnSpc>
                          <a:spcPct val="100000"/>
                        </a:lnSpc>
                        <a:spcBef>
                          <a:spcPts val="0"/>
                        </a:spcBef>
                        <a:spcAft>
                          <a:spcPts val="0"/>
                        </a:spcAft>
                        <a:buNone/>
                      </a:pPr>
                      <a:r>
                        <a:rPr lang="en" sz="1200" u="none" strike="noStrike" cap="none"/>
                        <a:t>2</a:t>
                      </a:r>
                      <a:endParaRPr/>
                    </a:p>
                  </a:txBody>
                  <a:tcPr marL="91450" marR="91450" marT="45725" marB="45725"/>
                </a:tc>
                <a:extLst>
                  <a:ext uri="{0D108BD9-81ED-4DB2-BD59-A6C34878D82A}">
                    <a16:rowId xmlns:a16="http://schemas.microsoft.com/office/drawing/2014/main" val="10004"/>
                  </a:ext>
                </a:extLst>
              </a:tr>
            </a:tbl>
          </a:graphicData>
        </a:graphic>
      </p:graphicFrame>
      <p:sp>
        <p:nvSpPr>
          <p:cNvPr id="196" name="Google Shape;196;p51"/>
          <p:cNvSpPr txBox="1"/>
          <p:nvPr/>
        </p:nvSpPr>
        <p:spPr>
          <a:xfrm>
            <a:off x="6435578" y="2877575"/>
            <a:ext cx="1359300" cy="766031"/>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AvgWinMargin:</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Season1: 1</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Season2: 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52" descr="Baseball players before match"/>
          <p:cNvPicPr preferRelativeResize="0"/>
          <p:nvPr/>
        </p:nvPicPr>
        <p:blipFill rotWithShape="1">
          <a:blip r:embed="rId3">
            <a:alphaModFix amt="10000"/>
          </a:blip>
          <a:srcRect/>
          <a:stretch/>
        </p:blipFill>
        <p:spPr>
          <a:xfrm>
            <a:off x="-1077418" y="-142875"/>
            <a:ext cx="5244605" cy="5429250"/>
          </a:xfrm>
          <a:prstGeom prst="chevron">
            <a:avLst>
              <a:gd name="adj" fmla="val 50000"/>
            </a:avLst>
          </a:prstGeom>
          <a:noFill/>
          <a:ln>
            <a:noFill/>
          </a:ln>
        </p:spPr>
      </p:pic>
      <p:sp>
        <p:nvSpPr>
          <p:cNvPr id="202" name="Google Shape;202;p52"/>
          <p:cNvSpPr txBox="1">
            <a:spLocks noGrp="1"/>
          </p:cNvSpPr>
          <p:nvPr>
            <p:ph type="title"/>
          </p:nvPr>
        </p:nvSpPr>
        <p:spPr>
          <a:xfrm>
            <a:off x="258038" y="97946"/>
            <a:ext cx="8798272"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2000"/>
              <a:buNone/>
            </a:pPr>
            <a:r>
              <a:rPr lang="en" sz="2000" b="0" i="0" u="none" strike="noStrike" cap="none">
                <a:solidFill>
                  <a:schemeClr val="lt1"/>
                </a:solidFill>
                <a:latin typeface="Arial"/>
                <a:ea typeface="Arial"/>
                <a:cs typeface="Arial"/>
                <a:sym typeface="Arial"/>
              </a:rPr>
              <a:t>What is the team’s average margin of wins and losses in the previous years? </a:t>
            </a:r>
            <a:endParaRPr/>
          </a:p>
        </p:txBody>
      </p:sp>
      <p:sp>
        <p:nvSpPr>
          <p:cNvPr id="203" name="Google Shape;203;p52"/>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15</a:t>
            </a:fld>
            <a:endParaRPr/>
          </a:p>
        </p:txBody>
      </p:sp>
      <p:pic>
        <p:nvPicPr>
          <p:cNvPr id="204" name="Google Shape;204;p52"/>
          <p:cNvPicPr preferRelativeResize="0"/>
          <p:nvPr/>
        </p:nvPicPr>
        <p:blipFill rotWithShape="1">
          <a:blip r:embed="rId4">
            <a:alphaModFix/>
          </a:blip>
          <a:srcRect/>
          <a:stretch/>
        </p:blipFill>
        <p:spPr>
          <a:xfrm>
            <a:off x="461872" y="785602"/>
            <a:ext cx="7183325" cy="36317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3"/>
          <p:cNvSpPr txBox="1">
            <a:spLocks noGrp="1"/>
          </p:cNvSpPr>
          <p:nvPr>
            <p:ph type="ctrTitle"/>
          </p:nvPr>
        </p:nvSpPr>
        <p:spPr>
          <a:xfrm>
            <a:off x="3657600" y="630000"/>
            <a:ext cx="4994700" cy="1911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700"/>
              <a:buNone/>
            </a:pPr>
            <a:r>
              <a:rPr lang="en"/>
              <a:t>Transaction 3</a:t>
            </a:r>
            <a:endParaRPr/>
          </a:p>
        </p:txBody>
      </p:sp>
      <p:sp>
        <p:nvSpPr>
          <p:cNvPr id="210" name="Google Shape;210;p53"/>
          <p:cNvSpPr txBox="1">
            <a:spLocks noGrp="1"/>
          </p:cNvSpPr>
          <p:nvPr>
            <p:ph type="subTitle" idx="1"/>
          </p:nvPr>
        </p:nvSpPr>
        <p:spPr>
          <a:xfrm>
            <a:off x="3657600" y="2481268"/>
            <a:ext cx="5226908" cy="830997"/>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Clr>
                <a:schemeClr val="lt1"/>
              </a:buClr>
              <a:buSzPts val="2400"/>
              <a:buNone/>
            </a:pPr>
            <a:r>
              <a:rPr lang="en" b="0" i="0" u="none" strike="noStrike" cap="none">
                <a:solidFill>
                  <a:schemeClr val="lt1"/>
                </a:solidFill>
                <a:latin typeface="Arial"/>
                <a:ea typeface="Arial"/>
                <a:cs typeface="Arial"/>
                <a:sym typeface="Arial"/>
              </a:rPr>
              <a:t>What is the ratio of game wins in Big Ten conference games?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4"/>
          <p:cNvSpPr txBox="1">
            <a:spLocks noGrp="1"/>
          </p:cNvSpPr>
          <p:nvPr>
            <p:ph type="title"/>
          </p:nvPr>
        </p:nvSpPr>
        <p:spPr>
          <a:xfrm>
            <a:off x="606225" y="172374"/>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SQL</a:t>
            </a:r>
            <a:endParaRPr/>
          </a:p>
        </p:txBody>
      </p:sp>
      <p:sp>
        <p:nvSpPr>
          <p:cNvPr id="216" name="Google Shape;216;p54"/>
          <p:cNvSpPr txBox="1">
            <a:spLocks noGrp="1"/>
          </p:cNvSpPr>
          <p:nvPr>
            <p:ph type="body" idx="4294967295"/>
          </p:nvPr>
        </p:nvSpPr>
        <p:spPr>
          <a:xfrm>
            <a:off x="654907" y="952608"/>
            <a:ext cx="5379100" cy="3533388"/>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SELECT YEAR(p.calendarYear) as 'Year’, </a:t>
            </a:r>
          </a:p>
          <a:p>
            <a:pPr marL="0" lvl="0" indent="0" algn="l" rtl="0">
              <a:lnSpc>
                <a:spcPct val="107000"/>
              </a:lnSpc>
              <a:spcBef>
                <a:spcPts val="0"/>
              </a:spcBef>
              <a:spcAft>
                <a:spcPts val="0"/>
              </a:spcAft>
              <a:buClr>
                <a:srgbClr val="000000"/>
              </a:buClr>
              <a:buSzPts val="2400"/>
              <a:buNone/>
            </a:pP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	   ROUND(CAST(SUM(CASE WHEN playResult = 'W' THEN 1 	   ELSE 0 END) AS FLOAT) / COUNT(*), 2) AS WinRatio</a:t>
            </a:r>
          </a:p>
          <a:p>
            <a:pPr marL="0" lvl="0" indent="0" algn="l" rtl="0">
              <a:lnSpc>
                <a:spcPct val="107000"/>
              </a:lnSpc>
              <a:spcBef>
                <a:spcPts val="0"/>
              </a:spcBef>
              <a:spcAft>
                <a:spcPts val="0"/>
              </a:spcAft>
              <a:buClr>
                <a:srgbClr val="000000"/>
              </a:buClr>
              <a:buSzPts val="2400"/>
              <a:buNone/>
            </a:pP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FROM [Moneyball.Play] p, [Moneyball.Tournament] t</a:t>
            </a: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WHERE p.tournamentId = t.tournamentId AND t.tournamentName = 'Big Ten'</a:t>
            </a: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GROUP BY t.tournamentName, YEAR(p.calendarYear)</a:t>
            </a: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ORDER BY YEAR(p.calendarYear);</a:t>
            </a:r>
            <a:endParaRPr dirty="0"/>
          </a:p>
        </p:txBody>
      </p:sp>
      <p:sp>
        <p:nvSpPr>
          <p:cNvPr id="217" name="Google Shape;217;p54"/>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17</a:t>
            </a:fld>
            <a:endParaRPr/>
          </a:p>
        </p:txBody>
      </p:sp>
      <p:sp>
        <p:nvSpPr>
          <p:cNvPr id="218" name="Google Shape;218;p54"/>
          <p:cNvSpPr txBox="1"/>
          <p:nvPr/>
        </p:nvSpPr>
        <p:spPr>
          <a:xfrm>
            <a:off x="6764118" y="3906409"/>
            <a:ext cx="926757"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800" b="0" i="0" u="none" strike="noStrike" cap="none">
                <a:solidFill>
                  <a:schemeClr val="lt1"/>
                </a:solidFill>
                <a:latin typeface="Arial"/>
                <a:ea typeface="Arial"/>
                <a:cs typeface="Arial"/>
                <a:sym typeface="Arial"/>
              </a:rPr>
              <a:t>SQL Output</a:t>
            </a:r>
            <a:endParaRPr/>
          </a:p>
        </p:txBody>
      </p:sp>
      <p:pic>
        <p:nvPicPr>
          <p:cNvPr id="219" name="Google Shape;219;p54"/>
          <p:cNvPicPr preferRelativeResize="0"/>
          <p:nvPr/>
        </p:nvPicPr>
        <p:blipFill rotWithShape="1">
          <a:blip r:embed="rId3">
            <a:alphaModFix/>
          </a:blip>
          <a:srcRect/>
          <a:stretch/>
        </p:blipFill>
        <p:spPr>
          <a:xfrm>
            <a:off x="6560747" y="564356"/>
            <a:ext cx="1333500" cy="320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55" descr="Baseball players before match"/>
          <p:cNvPicPr preferRelativeResize="0"/>
          <p:nvPr/>
        </p:nvPicPr>
        <p:blipFill rotWithShape="1">
          <a:blip r:embed="rId3">
            <a:alphaModFix amt="10000"/>
          </a:blip>
          <a:srcRect/>
          <a:stretch/>
        </p:blipFill>
        <p:spPr>
          <a:xfrm>
            <a:off x="-1077418" y="-142875"/>
            <a:ext cx="5244605" cy="5429250"/>
          </a:xfrm>
          <a:prstGeom prst="chevron">
            <a:avLst>
              <a:gd name="adj" fmla="val 50000"/>
            </a:avLst>
          </a:prstGeom>
          <a:noFill/>
          <a:ln>
            <a:noFill/>
          </a:ln>
        </p:spPr>
      </p:pic>
      <p:sp>
        <p:nvSpPr>
          <p:cNvPr id="225" name="Google Shape;225;p55"/>
          <p:cNvSpPr txBox="1">
            <a:spLocks noGrp="1"/>
          </p:cNvSpPr>
          <p:nvPr>
            <p:ph type="title"/>
          </p:nvPr>
        </p:nvSpPr>
        <p:spPr>
          <a:xfrm>
            <a:off x="258038" y="97946"/>
            <a:ext cx="8798272"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2000"/>
              <a:buNone/>
            </a:pPr>
            <a:r>
              <a:rPr lang="en" sz="2000" b="0" i="0" u="none" strike="noStrike" cap="none">
                <a:solidFill>
                  <a:schemeClr val="lt1"/>
                </a:solidFill>
                <a:latin typeface="Arial"/>
                <a:ea typeface="Arial"/>
                <a:cs typeface="Arial"/>
                <a:sym typeface="Arial"/>
              </a:rPr>
              <a:t>What is the ratio of game wins in Big Ten conference games?</a:t>
            </a:r>
            <a:endParaRPr/>
          </a:p>
        </p:txBody>
      </p:sp>
      <p:sp>
        <p:nvSpPr>
          <p:cNvPr id="226" name="Google Shape;226;p55"/>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18</a:t>
            </a:fld>
            <a:endParaRPr/>
          </a:p>
        </p:txBody>
      </p:sp>
      <p:pic>
        <p:nvPicPr>
          <p:cNvPr id="227" name="Google Shape;227;p55"/>
          <p:cNvPicPr preferRelativeResize="0"/>
          <p:nvPr/>
        </p:nvPicPr>
        <p:blipFill rotWithShape="1">
          <a:blip r:embed="rId4">
            <a:alphaModFix/>
          </a:blip>
          <a:srcRect/>
          <a:stretch/>
        </p:blipFill>
        <p:spPr>
          <a:xfrm>
            <a:off x="781820" y="801805"/>
            <a:ext cx="6090468" cy="36178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56"/>
          <p:cNvSpPr txBox="1">
            <a:spLocks noGrp="1"/>
          </p:cNvSpPr>
          <p:nvPr>
            <p:ph type="ctrTitle"/>
          </p:nvPr>
        </p:nvSpPr>
        <p:spPr>
          <a:xfrm>
            <a:off x="3657600" y="630000"/>
            <a:ext cx="4994700" cy="1911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700"/>
              <a:buNone/>
            </a:pPr>
            <a:r>
              <a:rPr lang="en"/>
              <a:t>Transaction 4</a:t>
            </a:r>
            <a:endParaRPr/>
          </a:p>
        </p:txBody>
      </p:sp>
      <p:sp>
        <p:nvSpPr>
          <p:cNvPr id="233" name="Google Shape;233;p56"/>
          <p:cNvSpPr txBox="1">
            <a:spLocks noGrp="1"/>
          </p:cNvSpPr>
          <p:nvPr>
            <p:ph type="subTitle" idx="1"/>
          </p:nvPr>
        </p:nvSpPr>
        <p:spPr>
          <a:xfrm>
            <a:off x="3657600" y="2475196"/>
            <a:ext cx="5226908" cy="1200329"/>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Clr>
                <a:schemeClr val="lt1"/>
              </a:buClr>
              <a:buSzPts val="2400"/>
              <a:buNone/>
            </a:pPr>
            <a:r>
              <a:rPr lang="en" b="0" i="0" u="none" strike="noStrike" cap="none">
                <a:solidFill>
                  <a:schemeClr val="lt1"/>
                </a:solidFill>
                <a:latin typeface="Arial"/>
                <a:ea typeface="Arial"/>
                <a:cs typeface="Arial"/>
                <a:sym typeface="Arial"/>
              </a:rPr>
              <a:t>What is the team’s Winning rate against opponents where atleast 10 games being played?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39" descr="Baseball players before match"/>
          <p:cNvPicPr preferRelativeResize="0"/>
          <p:nvPr/>
        </p:nvPicPr>
        <p:blipFill rotWithShape="1">
          <a:blip r:embed="rId3">
            <a:alphaModFix amt="10000"/>
          </a:blip>
          <a:srcRect/>
          <a:stretch/>
        </p:blipFill>
        <p:spPr>
          <a:xfrm>
            <a:off x="-1054286" y="-142875"/>
            <a:ext cx="5244605" cy="5429250"/>
          </a:xfrm>
          <a:prstGeom prst="chevron">
            <a:avLst>
              <a:gd name="adj" fmla="val 49764"/>
            </a:avLst>
          </a:prstGeom>
          <a:noFill/>
          <a:ln>
            <a:noFill/>
          </a:ln>
        </p:spPr>
      </p:pic>
      <p:sp>
        <p:nvSpPr>
          <p:cNvPr id="85" name="Google Shape;85;p39"/>
          <p:cNvSpPr txBox="1">
            <a:spLocks noGrp="1"/>
          </p:cNvSpPr>
          <p:nvPr>
            <p:ph type="title"/>
          </p:nvPr>
        </p:nvSpPr>
        <p:spPr>
          <a:xfrm>
            <a:off x="120450" y="113563"/>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Background</a:t>
            </a:r>
            <a:endParaRPr/>
          </a:p>
        </p:txBody>
      </p:sp>
      <p:sp>
        <p:nvSpPr>
          <p:cNvPr id="86" name="Google Shape;86;p39"/>
          <p:cNvSpPr txBox="1">
            <a:spLocks noGrp="1"/>
          </p:cNvSpPr>
          <p:nvPr>
            <p:ph type="body" idx="4294967295"/>
          </p:nvPr>
        </p:nvSpPr>
        <p:spPr>
          <a:xfrm>
            <a:off x="638674" y="1107724"/>
            <a:ext cx="8287359" cy="2932647"/>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2400"/>
              <a:buNone/>
            </a:pPr>
            <a:r>
              <a:rPr lang="en" sz="2200"/>
              <a:t>The users would be the following</a:t>
            </a:r>
            <a:endParaRPr/>
          </a:p>
          <a:p>
            <a:pPr marL="515938" lvl="0" indent="0" algn="l" rtl="0">
              <a:lnSpc>
                <a:spcPct val="115000"/>
              </a:lnSpc>
              <a:spcBef>
                <a:spcPts val="0"/>
              </a:spcBef>
              <a:spcAft>
                <a:spcPts val="0"/>
              </a:spcAft>
              <a:buSzPts val="2400"/>
              <a:buNone/>
            </a:pPr>
            <a:r>
              <a:rPr lang="en" sz="1600" i="1"/>
              <a:t>Analyst and Administrators </a:t>
            </a:r>
            <a:r>
              <a:rPr lang="en" sz="1600"/>
              <a:t>: </a:t>
            </a:r>
            <a:endParaRPr/>
          </a:p>
          <a:p>
            <a:pPr marL="515938" lvl="0" indent="0" algn="l" rtl="0">
              <a:lnSpc>
                <a:spcPct val="115000"/>
              </a:lnSpc>
              <a:spcBef>
                <a:spcPts val="0"/>
              </a:spcBef>
              <a:spcAft>
                <a:spcPts val="0"/>
              </a:spcAft>
              <a:buSzPts val="2400"/>
              <a:buNone/>
            </a:pPr>
            <a:r>
              <a:rPr lang="en" sz="1600"/>
              <a:t>Manages overall system configuration, user accounts, and database maintenance.</a:t>
            </a:r>
            <a:br>
              <a:rPr lang="en" sz="1600"/>
            </a:br>
            <a:endParaRPr sz="1600"/>
          </a:p>
          <a:p>
            <a:pPr marL="515938" lvl="0" indent="0" algn="l" rtl="0">
              <a:lnSpc>
                <a:spcPct val="115000"/>
              </a:lnSpc>
              <a:spcBef>
                <a:spcPts val="0"/>
              </a:spcBef>
              <a:spcAft>
                <a:spcPts val="0"/>
              </a:spcAft>
              <a:buSzPts val="2400"/>
              <a:buNone/>
            </a:pPr>
            <a:r>
              <a:rPr lang="en" sz="1600" i="1"/>
              <a:t>Coach and Players </a:t>
            </a:r>
            <a:r>
              <a:rPr lang="en" sz="1600"/>
              <a:t>: </a:t>
            </a:r>
            <a:endParaRPr/>
          </a:p>
          <a:p>
            <a:pPr marL="515938" lvl="0" indent="0" algn="l" rtl="0">
              <a:lnSpc>
                <a:spcPct val="115000"/>
              </a:lnSpc>
              <a:spcBef>
                <a:spcPts val="0"/>
              </a:spcBef>
              <a:spcAft>
                <a:spcPts val="0"/>
              </a:spcAft>
              <a:buSzPts val="2400"/>
              <a:buNone/>
            </a:pPr>
            <a:r>
              <a:rPr lang="en" sz="1600"/>
              <a:t>Accesses schedules and historical results.</a:t>
            </a:r>
            <a:endParaRPr/>
          </a:p>
          <a:p>
            <a:pPr marL="515938" lvl="0" indent="0" algn="l" rtl="0">
              <a:lnSpc>
                <a:spcPct val="115000"/>
              </a:lnSpc>
              <a:spcBef>
                <a:spcPts val="0"/>
              </a:spcBef>
              <a:spcAft>
                <a:spcPts val="0"/>
              </a:spcAft>
              <a:buSzPts val="2400"/>
              <a:buNone/>
            </a:pPr>
            <a:endParaRPr sz="1600"/>
          </a:p>
          <a:p>
            <a:pPr marL="0" lvl="0" indent="0" algn="l" rtl="0">
              <a:lnSpc>
                <a:spcPct val="115000"/>
              </a:lnSpc>
              <a:spcBef>
                <a:spcPts val="0"/>
              </a:spcBef>
              <a:spcAft>
                <a:spcPts val="0"/>
              </a:spcAft>
              <a:buSzPts val="2400"/>
              <a:buNone/>
            </a:pPr>
            <a:r>
              <a:rPr lang="en" sz="2200"/>
              <a:t>Data Source:</a:t>
            </a:r>
            <a:endParaRPr/>
          </a:p>
          <a:p>
            <a:pPr marL="515938" lvl="0" indent="0" algn="l" rtl="0">
              <a:lnSpc>
                <a:spcPct val="115000"/>
              </a:lnSpc>
              <a:spcBef>
                <a:spcPts val="0"/>
              </a:spcBef>
              <a:spcAft>
                <a:spcPts val="0"/>
              </a:spcAft>
              <a:buSzPts val="2400"/>
              <a:buNone/>
            </a:pPr>
            <a:r>
              <a:rPr lang="en" sz="1600" u="sng">
                <a:solidFill>
                  <a:schemeClr val="hlink"/>
                </a:solidFill>
                <a:hlinkClick r:id="rId4"/>
              </a:rPr>
              <a:t>https://umterps.com/sports/baseball/schedule</a:t>
            </a:r>
            <a:r>
              <a:rPr lang="en" sz="1600"/>
              <a:t> </a:t>
            </a:r>
            <a:endParaRPr/>
          </a:p>
          <a:p>
            <a:pPr marL="0" lvl="0" indent="0" algn="l" rtl="0">
              <a:lnSpc>
                <a:spcPct val="115000"/>
              </a:lnSpc>
              <a:spcBef>
                <a:spcPts val="0"/>
              </a:spcBef>
              <a:spcAft>
                <a:spcPts val="0"/>
              </a:spcAft>
              <a:buSzPts val="2400"/>
              <a:buNone/>
            </a:pPr>
            <a:endParaRPr>
              <a:latin typeface="Arial"/>
              <a:ea typeface="Arial"/>
              <a:cs typeface="Arial"/>
              <a:sym typeface="Arial"/>
            </a:endParaRPr>
          </a:p>
          <a:p>
            <a:pPr marL="0" lvl="0" indent="0" algn="l" rtl="0">
              <a:lnSpc>
                <a:spcPct val="115000"/>
              </a:lnSpc>
              <a:spcBef>
                <a:spcPts val="1600"/>
              </a:spcBef>
              <a:spcAft>
                <a:spcPts val="1600"/>
              </a:spcAft>
              <a:buSzPts val="2400"/>
              <a:buNone/>
            </a:pPr>
            <a:endParaRPr>
              <a:latin typeface="Arial"/>
              <a:ea typeface="Arial"/>
              <a:cs typeface="Arial"/>
              <a:sym typeface="Arial"/>
            </a:endParaRPr>
          </a:p>
        </p:txBody>
      </p:sp>
      <p:sp>
        <p:nvSpPr>
          <p:cNvPr id="87" name="Google Shape;87;p39"/>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7"/>
          <p:cNvSpPr txBox="1">
            <a:spLocks noGrp="1"/>
          </p:cNvSpPr>
          <p:nvPr>
            <p:ph type="title"/>
          </p:nvPr>
        </p:nvSpPr>
        <p:spPr>
          <a:xfrm>
            <a:off x="606225" y="172374"/>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SQL</a:t>
            </a:r>
            <a:endParaRPr/>
          </a:p>
        </p:txBody>
      </p:sp>
      <p:sp>
        <p:nvSpPr>
          <p:cNvPr id="239" name="Google Shape;239;p57"/>
          <p:cNvSpPr txBox="1">
            <a:spLocks noGrp="1"/>
          </p:cNvSpPr>
          <p:nvPr>
            <p:ph type="body" idx="4294967295"/>
          </p:nvPr>
        </p:nvSpPr>
        <p:spPr>
          <a:xfrm>
            <a:off x="654907" y="952608"/>
            <a:ext cx="5379100" cy="3533388"/>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SELECT o.opponentName AS 'Oppononent Name’,</a:t>
            </a:r>
          </a:p>
          <a:p>
            <a:pPr marL="0" lvl="0" indent="0" algn="l" rtl="0">
              <a:lnSpc>
                <a:spcPct val="107000"/>
              </a:lnSpc>
              <a:spcBef>
                <a:spcPts val="0"/>
              </a:spcBef>
              <a:spcAft>
                <a:spcPts val="0"/>
              </a:spcAft>
              <a:buClr>
                <a:srgbClr val="000000"/>
              </a:buClr>
              <a:buSzPts val="2400"/>
              <a:buNone/>
            </a:pP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	   ROUND(CAST(SUM(CASE WHEN p.playResult = 'W' THEN 1 	   ELSE 0 END) AS FLOAT) / COUNT(*), 2) AS WinRatio</a:t>
            </a:r>
          </a:p>
          <a:p>
            <a:pPr marL="0" lvl="0" indent="0" algn="l" rtl="0">
              <a:lnSpc>
                <a:spcPct val="107000"/>
              </a:lnSpc>
              <a:spcBef>
                <a:spcPts val="0"/>
              </a:spcBef>
              <a:spcAft>
                <a:spcPts val="0"/>
              </a:spcAft>
              <a:buClr>
                <a:srgbClr val="000000"/>
              </a:buClr>
              <a:buSzPts val="2400"/>
              <a:buNone/>
            </a:pP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FROM [Moneyball.Play] p</a:t>
            </a: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JOIN [Moneyball.Opponent] o ON p.opponentId = o.opponentId</a:t>
            </a:r>
            <a:endParaRPr sz="1200" dirty="0">
              <a:solidFill>
                <a:schemeClr val="lt1"/>
              </a:solidFill>
              <a:latin typeface="Arial"/>
              <a:ea typeface="Arial"/>
              <a:cs typeface="Arial"/>
              <a:sym typeface="Arial"/>
            </a:endParaRPr>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GROUP BY p.opponentId, o.opponentName</a:t>
            </a:r>
            <a:endParaRPr sz="1200" dirty="0">
              <a:solidFill>
                <a:schemeClr val="lt1"/>
              </a:solidFill>
              <a:latin typeface="Arial"/>
              <a:ea typeface="Arial"/>
              <a:cs typeface="Arial"/>
              <a:sym typeface="Arial"/>
            </a:endParaRPr>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HAVING COUNT(*)&gt;=10</a:t>
            </a: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ORDER BY WinRatio DESC;</a:t>
            </a:r>
            <a:endParaRPr dirty="0"/>
          </a:p>
        </p:txBody>
      </p:sp>
      <p:sp>
        <p:nvSpPr>
          <p:cNvPr id="240" name="Google Shape;240;p57"/>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20</a:t>
            </a:fld>
            <a:endParaRPr/>
          </a:p>
        </p:txBody>
      </p:sp>
      <p:sp>
        <p:nvSpPr>
          <p:cNvPr id="241" name="Google Shape;241;p57"/>
          <p:cNvSpPr txBox="1"/>
          <p:nvPr/>
        </p:nvSpPr>
        <p:spPr>
          <a:xfrm>
            <a:off x="6990976" y="3979553"/>
            <a:ext cx="926757"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800" b="0" i="0" u="none" strike="noStrike" cap="none">
                <a:solidFill>
                  <a:schemeClr val="lt1"/>
                </a:solidFill>
                <a:latin typeface="Arial"/>
                <a:ea typeface="Arial"/>
                <a:cs typeface="Arial"/>
                <a:sym typeface="Arial"/>
              </a:rPr>
              <a:t>SQL Output</a:t>
            </a:r>
            <a:endParaRPr/>
          </a:p>
        </p:txBody>
      </p:sp>
      <p:pic>
        <p:nvPicPr>
          <p:cNvPr id="242" name="Google Shape;242;p57"/>
          <p:cNvPicPr preferRelativeResize="0"/>
          <p:nvPr/>
        </p:nvPicPr>
        <p:blipFill rotWithShape="1">
          <a:blip r:embed="rId3">
            <a:alphaModFix/>
          </a:blip>
          <a:srcRect/>
          <a:stretch/>
        </p:blipFill>
        <p:spPr>
          <a:xfrm>
            <a:off x="5814039" y="895794"/>
            <a:ext cx="1579742" cy="2986439"/>
          </a:xfrm>
          <a:prstGeom prst="rect">
            <a:avLst/>
          </a:prstGeom>
          <a:noFill/>
          <a:ln>
            <a:noFill/>
          </a:ln>
        </p:spPr>
      </p:pic>
      <p:pic>
        <p:nvPicPr>
          <p:cNvPr id="243" name="Google Shape;243;p57"/>
          <p:cNvPicPr preferRelativeResize="0"/>
          <p:nvPr/>
        </p:nvPicPr>
        <p:blipFill rotWithShape="1">
          <a:blip r:embed="rId4">
            <a:alphaModFix/>
          </a:blip>
          <a:srcRect/>
          <a:stretch/>
        </p:blipFill>
        <p:spPr>
          <a:xfrm>
            <a:off x="7393781" y="895794"/>
            <a:ext cx="1615509" cy="29864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58" descr="Baseball players before match"/>
          <p:cNvPicPr preferRelativeResize="0"/>
          <p:nvPr/>
        </p:nvPicPr>
        <p:blipFill rotWithShape="1">
          <a:blip r:embed="rId3">
            <a:alphaModFix amt="10000"/>
          </a:blip>
          <a:srcRect/>
          <a:stretch/>
        </p:blipFill>
        <p:spPr>
          <a:xfrm>
            <a:off x="-1077418" y="-142875"/>
            <a:ext cx="5244605" cy="5429250"/>
          </a:xfrm>
          <a:prstGeom prst="chevron">
            <a:avLst>
              <a:gd name="adj" fmla="val 50000"/>
            </a:avLst>
          </a:prstGeom>
          <a:noFill/>
          <a:ln>
            <a:noFill/>
          </a:ln>
        </p:spPr>
      </p:pic>
      <p:sp>
        <p:nvSpPr>
          <p:cNvPr id="249" name="Google Shape;249;p58"/>
          <p:cNvSpPr txBox="1">
            <a:spLocks noGrp="1"/>
          </p:cNvSpPr>
          <p:nvPr>
            <p:ph type="title"/>
          </p:nvPr>
        </p:nvSpPr>
        <p:spPr>
          <a:xfrm>
            <a:off x="258038" y="97946"/>
            <a:ext cx="8798272"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2000"/>
              <a:buNone/>
            </a:pPr>
            <a:r>
              <a:rPr lang="en" sz="2000" b="0" i="0" u="none" strike="noStrike" cap="none">
                <a:solidFill>
                  <a:schemeClr val="lt1"/>
                </a:solidFill>
                <a:latin typeface="Arial"/>
                <a:ea typeface="Arial"/>
                <a:cs typeface="Arial"/>
                <a:sym typeface="Arial"/>
              </a:rPr>
              <a:t>What is the team’s Winning rate against opponents where atleast 10 games being played?</a:t>
            </a:r>
            <a:endParaRPr/>
          </a:p>
        </p:txBody>
      </p:sp>
      <p:sp>
        <p:nvSpPr>
          <p:cNvPr id="250" name="Google Shape;250;p58"/>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21</a:t>
            </a:fld>
            <a:endParaRPr/>
          </a:p>
        </p:txBody>
      </p:sp>
      <p:pic>
        <p:nvPicPr>
          <p:cNvPr id="251" name="Google Shape;251;p58"/>
          <p:cNvPicPr preferRelativeResize="0"/>
          <p:nvPr/>
        </p:nvPicPr>
        <p:blipFill rotWithShape="1">
          <a:blip r:embed="rId4">
            <a:alphaModFix/>
          </a:blip>
          <a:srcRect/>
          <a:stretch/>
        </p:blipFill>
        <p:spPr>
          <a:xfrm>
            <a:off x="887850" y="791800"/>
            <a:ext cx="6872226" cy="36871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9"/>
          <p:cNvSpPr txBox="1">
            <a:spLocks noGrp="1"/>
          </p:cNvSpPr>
          <p:nvPr>
            <p:ph type="ctrTitle"/>
          </p:nvPr>
        </p:nvSpPr>
        <p:spPr>
          <a:xfrm>
            <a:off x="3657600" y="630000"/>
            <a:ext cx="4994700" cy="1911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700"/>
              <a:buNone/>
            </a:pPr>
            <a:r>
              <a:rPr lang="en"/>
              <a:t>Transaction 5</a:t>
            </a:r>
            <a:endParaRPr/>
          </a:p>
        </p:txBody>
      </p:sp>
      <p:sp>
        <p:nvSpPr>
          <p:cNvPr id="257" name="Google Shape;257;p59"/>
          <p:cNvSpPr txBox="1">
            <a:spLocks noGrp="1"/>
          </p:cNvSpPr>
          <p:nvPr>
            <p:ph type="subTitle" idx="1"/>
          </p:nvPr>
        </p:nvSpPr>
        <p:spPr>
          <a:xfrm>
            <a:off x="3657600" y="2659862"/>
            <a:ext cx="5226908" cy="830997"/>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Clr>
                <a:schemeClr val="lt1"/>
              </a:buClr>
              <a:buSzPts val="2400"/>
              <a:buNone/>
            </a:pPr>
            <a:r>
              <a:rPr lang="en" b="0" i="0" u="none" strike="noStrike" cap="none">
                <a:solidFill>
                  <a:schemeClr val="lt1"/>
                </a:solidFill>
                <a:latin typeface="Arial"/>
                <a:ea typeface="Arial"/>
                <a:cs typeface="Arial"/>
                <a:sym typeface="Arial"/>
              </a:rPr>
              <a:t>What is the win ratio over the years across different States?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0"/>
          <p:cNvSpPr txBox="1">
            <a:spLocks noGrp="1"/>
          </p:cNvSpPr>
          <p:nvPr>
            <p:ph type="title"/>
          </p:nvPr>
        </p:nvSpPr>
        <p:spPr>
          <a:xfrm>
            <a:off x="606225" y="172374"/>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SQL</a:t>
            </a:r>
            <a:endParaRPr/>
          </a:p>
        </p:txBody>
      </p:sp>
      <p:sp>
        <p:nvSpPr>
          <p:cNvPr id="263" name="Google Shape;263;p60"/>
          <p:cNvSpPr txBox="1">
            <a:spLocks noGrp="1"/>
          </p:cNvSpPr>
          <p:nvPr>
            <p:ph type="body" idx="4294967295"/>
          </p:nvPr>
        </p:nvSpPr>
        <p:spPr>
          <a:xfrm>
            <a:off x="654907" y="952608"/>
            <a:ext cx="5379100" cy="3533388"/>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SELECT v.venueState AS 'State’,</a:t>
            </a:r>
          </a:p>
          <a:p>
            <a:pPr marL="0" lvl="0" indent="0" algn="l" rtl="0">
              <a:lnSpc>
                <a:spcPct val="107000"/>
              </a:lnSpc>
              <a:spcBef>
                <a:spcPts val="0"/>
              </a:spcBef>
              <a:spcAft>
                <a:spcPts val="0"/>
              </a:spcAft>
              <a:buClr>
                <a:srgbClr val="000000"/>
              </a:buClr>
              <a:buSzPts val="2400"/>
              <a:buNone/>
            </a:pP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    	ROUND(CAST(SUM(CASE WHEN p.playResult = 'W' THEN 1 	ELSE 0 END) AS FLOAT) / COUNT(*), 2) AS WinRatio</a:t>
            </a:r>
          </a:p>
          <a:p>
            <a:pPr marL="0" lvl="0" indent="0" algn="l" rtl="0">
              <a:lnSpc>
                <a:spcPct val="107000"/>
              </a:lnSpc>
              <a:spcBef>
                <a:spcPts val="0"/>
              </a:spcBef>
              <a:spcAft>
                <a:spcPts val="0"/>
              </a:spcAft>
              <a:buClr>
                <a:srgbClr val="000000"/>
              </a:buClr>
              <a:buSzPts val="2400"/>
              <a:buNone/>
            </a:pP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FROM [Moneyball.Play] p, [Moneyball.Venue] v</a:t>
            </a: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WHERE p.venueId = v.venueId </a:t>
            </a:r>
            <a:endParaRPr dirty="0"/>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GROUP BY v.venueState</a:t>
            </a:r>
            <a:endParaRPr sz="1200" dirty="0">
              <a:solidFill>
                <a:schemeClr val="lt1"/>
              </a:solidFill>
              <a:latin typeface="Arial"/>
              <a:ea typeface="Arial"/>
              <a:cs typeface="Arial"/>
              <a:sym typeface="Arial"/>
            </a:endParaRPr>
          </a:p>
          <a:p>
            <a:pPr marL="0" lvl="0" indent="0" algn="l" rtl="0">
              <a:lnSpc>
                <a:spcPct val="107000"/>
              </a:lnSpc>
              <a:spcBef>
                <a:spcPts val="0"/>
              </a:spcBef>
              <a:spcAft>
                <a:spcPts val="0"/>
              </a:spcAft>
              <a:buClr>
                <a:srgbClr val="000000"/>
              </a:buClr>
              <a:buSzPts val="2400"/>
              <a:buNone/>
            </a:pPr>
            <a:r>
              <a:rPr lang="en" sz="1200" dirty="0">
                <a:solidFill>
                  <a:schemeClr val="lt1"/>
                </a:solidFill>
                <a:latin typeface="Arial"/>
                <a:ea typeface="Arial"/>
                <a:cs typeface="Arial"/>
                <a:sym typeface="Arial"/>
              </a:rPr>
              <a:t>Order BY WinRatio DESC;</a:t>
            </a:r>
            <a:endParaRPr dirty="0"/>
          </a:p>
          <a:p>
            <a:pPr marL="0" lvl="0" indent="0" algn="l" rtl="0">
              <a:lnSpc>
                <a:spcPct val="107000"/>
              </a:lnSpc>
              <a:spcBef>
                <a:spcPts val="0"/>
              </a:spcBef>
              <a:spcAft>
                <a:spcPts val="0"/>
              </a:spcAft>
              <a:buClr>
                <a:srgbClr val="000000"/>
              </a:buClr>
              <a:buSzPts val="2400"/>
              <a:buNone/>
            </a:pPr>
            <a:endParaRPr sz="1200" dirty="0">
              <a:solidFill>
                <a:schemeClr val="lt1"/>
              </a:solidFill>
              <a:latin typeface="Arial"/>
              <a:ea typeface="Arial"/>
              <a:cs typeface="Arial"/>
              <a:sym typeface="Arial"/>
            </a:endParaRPr>
          </a:p>
        </p:txBody>
      </p:sp>
      <p:sp>
        <p:nvSpPr>
          <p:cNvPr id="264" name="Google Shape;264;p60"/>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23</a:t>
            </a:fld>
            <a:endParaRPr/>
          </a:p>
        </p:txBody>
      </p:sp>
      <p:sp>
        <p:nvSpPr>
          <p:cNvPr id="265" name="Google Shape;265;p60"/>
          <p:cNvSpPr txBox="1"/>
          <p:nvPr/>
        </p:nvSpPr>
        <p:spPr>
          <a:xfrm>
            <a:off x="6912394" y="4485996"/>
            <a:ext cx="926757"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800" b="0" i="0" u="none" strike="noStrike" cap="none">
                <a:solidFill>
                  <a:schemeClr val="lt1"/>
                </a:solidFill>
                <a:latin typeface="Arial"/>
                <a:ea typeface="Arial"/>
                <a:cs typeface="Arial"/>
                <a:sym typeface="Arial"/>
              </a:rPr>
              <a:t>SQL Output</a:t>
            </a:r>
            <a:endParaRPr/>
          </a:p>
        </p:txBody>
      </p:sp>
      <p:pic>
        <p:nvPicPr>
          <p:cNvPr id="266" name="Google Shape;266;p60"/>
          <p:cNvPicPr preferRelativeResize="0"/>
          <p:nvPr/>
        </p:nvPicPr>
        <p:blipFill rotWithShape="1">
          <a:blip r:embed="rId3">
            <a:alphaModFix/>
          </a:blip>
          <a:srcRect/>
          <a:stretch/>
        </p:blipFill>
        <p:spPr>
          <a:xfrm>
            <a:off x="6824975" y="335991"/>
            <a:ext cx="1117025" cy="415000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61" descr="Baseball players before match"/>
          <p:cNvPicPr preferRelativeResize="0"/>
          <p:nvPr/>
        </p:nvPicPr>
        <p:blipFill rotWithShape="1">
          <a:blip r:embed="rId3">
            <a:alphaModFix amt="10000"/>
          </a:blip>
          <a:srcRect/>
          <a:stretch/>
        </p:blipFill>
        <p:spPr>
          <a:xfrm>
            <a:off x="-1077418" y="-142875"/>
            <a:ext cx="5244605" cy="5429250"/>
          </a:xfrm>
          <a:prstGeom prst="chevron">
            <a:avLst>
              <a:gd name="adj" fmla="val 50000"/>
            </a:avLst>
          </a:prstGeom>
          <a:noFill/>
          <a:ln>
            <a:noFill/>
          </a:ln>
        </p:spPr>
      </p:pic>
      <p:sp>
        <p:nvSpPr>
          <p:cNvPr id="272" name="Google Shape;272;p61"/>
          <p:cNvSpPr txBox="1">
            <a:spLocks noGrp="1"/>
          </p:cNvSpPr>
          <p:nvPr>
            <p:ph type="title"/>
          </p:nvPr>
        </p:nvSpPr>
        <p:spPr>
          <a:xfrm>
            <a:off x="258038" y="97946"/>
            <a:ext cx="8798272"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2000"/>
              <a:buNone/>
            </a:pPr>
            <a:r>
              <a:rPr lang="en" sz="2000" b="0" i="0" u="none" strike="noStrike" cap="none">
                <a:solidFill>
                  <a:schemeClr val="lt1"/>
                </a:solidFill>
                <a:latin typeface="Arial"/>
                <a:ea typeface="Arial"/>
                <a:cs typeface="Arial"/>
                <a:sym typeface="Arial"/>
              </a:rPr>
              <a:t>What is the team’s Winning rate against opponents where atleast 10 games being played?</a:t>
            </a:r>
            <a:endParaRPr/>
          </a:p>
        </p:txBody>
      </p:sp>
      <p:sp>
        <p:nvSpPr>
          <p:cNvPr id="273" name="Google Shape;273;p61"/>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24</a:t>
            </a:fld>
            <a:endParaRPr/>
          </a:p>
        </p:txBody>
      </p:sp>
      <p:pic>
        <p:nvPicPr>
          <p:cNvPr id="274" name="Google Shape;274;p61"/>
          <p:cNvPicPr preferRelativeResize="0"/>
          <p:nvPr/>
        </p:nvPicPr>
        <p:blipFill rotWithShape="1">
          <a:blip r:embed="rId4">
            <a:alphaModFix/>
          </a:blip>
          <a:srcRect/>
          <a:stretch/>
        </p:blipFill>
        <p:spPr>
          <a:xfrm>
            <a:off x="989128" y="672263"/>
            <a:ext cx="7365206" cy="38584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62"/>
          <p:cNvSpPr txBox="1">
            <a:spLocks noGrp="1"/>
          </p:cNvSpPr>
          <p:nvPr>
            <p:ph type="ctrTitle"/>
          </p:nvPr>
        </p:nvSpPr>
        <p:spPr>
          <a:xfrm>
            <a:off x="3657600" y="630000"/>
            <a:ext cx="4994700" cy="1911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700"/>
              <a:buNone/>
            </a:pPr>
            <a:r>
              <a:rPr lang="en"/>
              <a:t>Tableau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63" descr="Baseball players before match"/>
          <p:cNvPicPr preferRelativeResize="0"/>
          <p:nvPr/>
        </p:nvPicPr>
        <p:blipFill rotWithShape="1">
          <a:blip r:embed="rId3">
            <a:alphaModFix amt="10000"/>
          </a:blip>
          <a:srcRect/>
          <a:stretch/>
        </p:blipFill>
        <p:spPr>
          <a:xfrm>
            <a:off x="-1077418" y="-142875"/>
            <a:ext cx="5244605" cy="5429250"/>
          </a:xfrm>
          <a:prstGeom prst="chevron">
            <a:avLst>
              <a:gd name="adj" fmla="val 50000"/>
            </a:avLst>
          </a:prstGeom>
          <a:noFill/>
          <a:ln>
            <a:noFill/>
          </a:ln>
        </p:spPr>
      </p:pic>
      <p:sp>
        <p:nvSpPr>
          <p:cNvPr id="285" name="Google Shape;285;p63"/>
          <p:cNvSpPr txBox="1">
            <a:spLocks noGrp="1"/>
          </p:cNvSpPr>
          <p:nvPr>
            <p:ph type="title"/>
          </p:nvPr>
        </p:nvSpPr>
        <p:spPr>
          <a:xfrm>
            <a:off x="258038" y="97946"/>
            <a:ext cx="8798272"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2000"/>
              <a:buNone/>
            </a:pPr>
            <a:r>
              <a:rPr lang="en" sz="2000" b="0" i="0" u="none" strike="noStrike" cap="none">
                <a:solidFill>
                  <a:schemeClr val="lt1"/>
                </a:solidFill>
                <a:latin typeface="Arial"/>
                <a:ea typeface="Arial"/>
                <a:cs typeface="Arial"/>
                <a:sym typeface="Arial"/>
              </a:rPr>
              <a:t>Game Result analysis</a:t>
            </a:r>
            <a:endParaRPr/>
          </a:p>
        </p:txBody>
      </p:sp>
      <p:sp>
        <p:nvSpPr>
          <p:cNvPr id="286" name="Google Shape;286;p63"/>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26</a:t>
            </a:fld>
            <a:endParaRPr/>
          </a:p>
        </p:txBody>
      </p:sp>
      <p:pic>
        <p:nvPicPr>
          <p:cNvPr id="287" name="Google Shape;287;p63"/>
          <p:cNvPicPr preferRelativeResize="0"/>
          <p:nvPr/>
        </p:nvPicPr>
        <p:blipFill rotWithShape="1">
          <a:blip r:embed="rId4">
            <a:alphaModFix/>
          </a:blip>
          <a:srcRect/>
          <a:stretch/>
        </p:blipFill>
        <p:spPr>
          <a:xfrm>
            <a:off x="258038" y="664632"/>
            <a:ext cx="8096296" cy="43517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grpSp>
        <p:nvGrpSpPr>
          <p:cNvPr id="292" name="Google Shape;292;p64"/>
          <p:cNvGrpSpPr/>
          <p:nvPr/>
        </p:nvGrpSpPr>
        <p:grpSpPr>
          <a:xfrm>
            <a:off x="2149618" y="3385650"/>
            <a:ext cx="2775612" cy="972076"/>
            <a:chOff x="0" y="2293506"/>
            <a:chExt cx="1611322" cy="731243"/>
          </a:xfrm>
        </p:grpSpPr>
        <p:sp>
          <p:nvSpPr>
            <p:cNvPr id="293" name="Google Shape;293;p64"/>
            <p:cNvSpPr/>
            <p:nvPr/>
          </p:nvSpPr>
          <p:spPr>
            <a:xfrm>
              <a:off x="0" y="2293506"/>
              <a:ext cx="1611322" cy="731243"/>
            </a:xfrm>
            <a:prstGeom prst="parallelogram">
              <a:avLst>
                <a:gd name="adj" fmla="val 25000"/>
              </a:avLst>
            </a:prstGeom>
            <a:noFill/>
            <a:ln w="254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 name="Google Shape;294;p64"/>
            <p:cNvSpPr/>
            <p:nvPr/>
          </p:nvSpPr>
          <p:spPr>
            <a:xfrm>
              <a:off x="365622" y="2293506"/>
              <a:ext cx="880079" cy="731243"/>
            </a:xfrm>
            <a:prstGeom prst="parallelogram">
              <a:avLst>
                <a:gd name="adj" fmla="val 25000"/>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i="0" u="none" strike="noStrike" cap="none">
                  <a:solidFill>
                    <a:schemeClr val="lt1"/>
                  </a:solidFill>
                  <a:latin typeface="Arial"/>
                  <a:ea typeface="Arial"/>
                  <a:cs typeface="Arial"/>
                  <a:sym typeface="Arial"/>
                </a:rPr>
                <a:t>Identification of double headers </a:t>
              </a:r>
              <a:r>
                <a:rPr lang="en" sz="1050" b="0" i="0" u="none" strike="noStrike" cap="none">
                  <a:solidFill>
                    <a:schemeClr val="lt1"/>
                  </a:solidFill>
                  <a:latin typeface="Arial"/>
                  <a:ea typeface="Arial"/>
                  <a:cs typeface="Arial"/>
                  <a:sym typeface="Arial"/>
                </a:rPr>
                <a:t>leading to time also being used as a primary key</a:t>
              </a:r>
              <a:endParaRPr/>
            </a:p>
          </p:txBody>
        </p:sp>
      </p:grpSp>
      <p:sp>
        <p:nvSpPr>
          <p:cNvPr id="295" name="Google Shape;295;p64"/>
          <p:cNvSpPr txBox="1">
            <a:spLocks noGrp="1"/>
          </p:cNvSpPr>
          <p:nvPr>
            <p:ph type="title"/>
          </p:nvPr>
        </p:nvSpPr>
        <p:spPr>
          <a:xfrm>
            <a:off x="180889" y="159486"/>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Facts and Figures</a:t>
            </a:r>
            <a:endParaRPr/>
          </a:p>
        </p:txBody>
      </p:sp>
      <p:sp>
        <p:nvSpPr>
          <p:cNvPr id="296" name="Google Shape;296;p64"/>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27</a:t>
            </a:fld>
            <a:endParaRPr/>
          </a:p>
        </p:txBody>
      </p:sp>
      <p:grpSp>
        <p:nvGrpSpPr>
          <p:cNvPr id="297" name="Google Shape;297;p64"/>
          <p:cNvGrpSpPr/>
          <p:nvPr/>
        </p:nvGrpSpPr>
        <p:grpSpPr>
          <a:xfrm>
            <a:off x="5738406" y="2151209"/>
            <a:ext cx="2775613" cy="972076"/>
            <a:chOff x="4841213" y="2557065"/>
            <a:chExt cx="1526500" cy="609789"/>
          </a:xfrm>
        </p:grpSpPr>
        <p:sp>
          <p:nvSpPr>
            <p:cNvPr id="298" name="Google Shape;298;p64"/>
            <p:cNvSpPr/>
            <p:nvPr/>
          </p:nvSpPr>
          <p:spPr>
            <a:xfrm>
              <a:off x="4841213" y="2557065"/>
              <a:ext cx="1526500" cy="609789"/>
            </a:xfrm>
            <a:prstGeom prst="parallelogram">
              <a:avLst>
                <a:gd name="adj" fmla="val 25000"/>
              </a:avLst>
            </a:prstGeom>
            <a:noFill/>
            <a:ln w="254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64"/>
            <p:cNvSpPr/>
            <p:nvPr/>
          </p:nvSpPr>
          <p:spPr>
            <a:xfrm>
              <a:off x="5146108" y="2557065"/>
              <a:ext cx="916711" cy="609789"/>
            </a:xfrm>
            <a:prstGeom prst="parallelogram">
              <a:avLst>
                <a:gd name="adj" fmla="val 25000"/>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050"/>
                <a:buFont typeface="Arial"/>
                <a:buNone/>
              </a:pPr>
              <a:r>
                <a:rPr lang="en" sz="1050" b="1" i="0" u="none" strike="noStrike" cap="none">
                  <a:solidFill>
                    <a:schemeClr val="lt1"/>
                  </a:solidFill>
                  <a:latin typeface="Arial"/>
                  <a:ea typeface="Arial"/>
                  <a:cs typeface="Arial"/>
                  <a:sym typeface="Arial"/>
                </a:rPr>
                <a:t>213 Opponents </a:t>
              </a:r>
              <a:r>
                <a:rPr lang="en" sz="1000" b="0" i="0" u="none" strike="noStrike" cap="none">
                  <a:solidFill>
                    <a:schemeClr val="lt1"/>
                  </a:solidFill>
                  <a:latin typeface="Arial"/>
                  <a:ea typeface="Arial"/>
                  <a:cs typeface="Arial"/>
                  <a:sym typeface="Arial"/>
                </a:rPr>
                <a:t>reduced to </a:t>
              </a:r>
              <a:endParaRPr/>
            </a:p>
            <a:p>
              <a:pPr marL="0" marR="0" lvl="0" indent="0" algn="ctr" rtl="0">
                <a:lnSpc>
                  <a:spcPct val="90000"/>
                </a:lnSpc>
                <a:spcBef>
                  <a:spcPts val="368"/>
                </a:spcBef>
                <a:spcAft>
                  <a:spcPts val="0"/>
                </a:spcAft>
                <a:buClr>
                  <a:srgbClr val="000000"/>
                </a:buClr>
                <a:buSzPts val="1050"/>
                <a:buFont typeface="Arial"/>
                <a:buNone/>
              </a:pPr>
              <a:r>
                <a:rPr lang="en" sz="1050" b="1" i="0" u="none" strike="noStrike" cap="none">
                  <a:solidFill>
                    <a:schemeClr val="lt1"/>
                  </a:solidFill>
                  <a:latin typeface="Arial"/>
                  <a:ea typeface="Arial"/>
                  <a:cs typeface="Arial"/>
                  <a:sym typeface="Arial"/>
                </a:rPr>
                <a:t>145 Unique Opponents</a:t>
              </a:r>
              <a:r>
                <a:rPr lang="en" sz="1000" b="0" i="0" u="none" strike="noStrike" cap="none">
                  <a:solidFill>
                    <a:schemeClr val="lt1"/>
                  </a:solidFill>
                  <a:latin typeface="Arial"/>
                  <a:ea typeface="Arial"/>
                  <a:cs typeface="Arial"/>
                  <a:sym typeface="Arial"/>
                </a:rPr>
                <a:t> post data clean up</a:t>
              </a:r>
              <a:endParaRPr/>
            </a:p>
          </p:txBody>
        </p:sp>
      </p:grpSp>
      <p:grpSp>
        <p:nvGrpSpPr>
          <p:cNvPr id="300" name="Google Shape;300;p64"/>
          <p:cNvGrpSpPr/>
          <p:nvPr/>
        </p:nvGrpSpPr>
        <p:grpSpPr>
          <a:xfrm>
            <a:off x="2149615" y="2151209"/>
            <a:ext cx="2775615" cy="972076"/>
            <a:chOff x="0" y="1970782"/>
            <a:chExt cx="2453599" cy="935287"/>
          </a:xfrm>
        </p:grpSpPr>
        <p:sp>
          <p:nvSpPr>
            <p:cNvPr id="301" name="Google Shape;301;p64"/>
            <p:cNvSpPr/>
            <p:nvPr/>
          </p:nvSpPr>
          <p:spPr>
            <a:xfrm>
              <a:off x="0" y="1970782"/>
              <a:ext cx="2453599" cy="935287"/>
            </a:xfrm>
            <a:prstGeom prst="parallelogram">
              <a:avLst>
                <a:gd name="adj" fmla="val 25000"/>
              </a:avLst>
            </a:prstGeom>
            <a:noFill/>
            <a:ln w="254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2" name="Google Shape;302;p64"/>
            <p:cNvSpPr/>
            <p:nvPr/>
          </p:nvSpPr>
          <p:spPr>
            <a:xfrm>
              <a:off x="467644" y="1970782"/>
              <a:ext cx="1518312" cy="935287"/>
            </a:xfrm>
            <a:prstGeom prst="parallelogram">
              <a:avLst>
                <a:gd name="adj" fmla="val 25000"/>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175 Venues </a:t>
              </a:r>
              <a:r>
                <a:rPr lang="en" sz="1100" b="0" i="0" u="none" strike="noStrike" cap="none">
                  <a:solidFill>
                    <a:schemeClr val="lt1"/>
                  </a:solidFill>
                  <a:latin typeface="Arial"/>
                  <a:ea typeface="Arial"/>
                  <a:cs typeface="Arial"/>
                  <a:sym typeface="Arial"/>
                </a:rPr>
                <a:t>reduced to</a:t>
              </a:r>
              <a:endParaRPr/>
            </a:p>
            <a:p>
              <a:pPr marL="0" marR="0" lvl="0" indent="0" algn="ctr" rtl="0">
                <a:lnSpc>
                  <a:spcPct val="90000"/>
                </a:lnSpc>
                <a:spcBef>
                  <a:spcPts val="42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 </a:t>
              </a:r>
              <a:r>
                <a:rPr lang="en" sz="1100" b="1" i="0" u="none" strike="noStrike" cap="none">
                  <a:solidFill>
                    <a:schemeClr val="lt1"/>
                  </a:solidFill>
                  <a:latin typeface="Arial"/>
                  <a:ea typeface="Arial"/>
                  <a:cs typeface="Arial"/>
                  <a:sym typeface="Arial"/>
                </a:rPr>
                <a:t>99 Unique Venues </a:t>
              </a:r>
              <a:r>
                <a:rPr lang="en" sz="1100" b="0" i="0" u="none" strike="noStrike" cap="none">
                  <a:solidFill>
                    <a:schemeClr val="lt1"/>
                  </a:solidFill>
                  <a:latin typeface="Arial"/>
                  <a:ea typeface="Arial"/>
                  <a:cs typeface="Arial"/>
                  <a:sym typeface="Arial"/>
                </a:rPr>
                <a:t>post data clean up</a:t>
              </a:r>
              <a:endParaRPr/>
            </a:p>
          </p:txBody>
        </p:sp>
      </p:grpSp>
      <p:grpSp>
        <p:nvGrpSpPr>
          <p:cNvPr id="303" name="Google Shape;303;p64"/>
          <p:cNvGrpSpPr/>
          <p:nvPr/>
        </p:nvGrpSpPr>
        <p:grpSpPr>
          <a:xfrm>
            <a:off x="5738407" y="3385650"/>
            <a:ext cx="2775612" cy="972076"/>
            <a:chOff x="5488835" y="1117640"/>
            <a:chExt cx="3513937" cy="1352893"/>
          </a:xfrm>
        </p:grpSpPr>
        <p:sp>
          <p:nvSpPr>
            <p:cNvPr id="304" name="Google Shape;304;p64"/>
            <p:cNvSpPr/>
            <p:nvPr/>
          </p:nvSpPr>
          <p:spPr>
            <a:xfrm>
              <a:off x="5488835" y="1117640"/>
              <a:ext cx="3513937" cy="1352893"/>
            </a:xfrm>
            <a:prstGeom prst="parallelogram">
              <a:avLst>
                <a:gd name="adj" fmla="val 25000"/>
              </a:avLst>
            </a:prstGeom>
            <a:noFill/>
            <a:ln w="254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64"/>
            <p:cNvSpPr/>
            <p:nvPr/>
          </p:nvSpPr>
          <p:spPr>
            <a:xfrm>
              <a:off x="6165282" y="1117640"/>
              <a:ext cx="2161044" cy="1352893"/>
            </a:xfrm>
            <a:prstGeom prst="parallelogram">
              <a:avLst>
                <a:gd name="adj" fmla="val 25000"/>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050"/>
                <a:buFont typeface="Arial"/>
                <a:buNone/>
              </a:pPr>
              <a:r>
                <a:rPr lang="en" sz="1050" b="0" i="0" u="none" strike="noStrike" cap="none">
                  <a:solidFill>
                    <a:schemeClr val="lt1"/>
                  </a:solidFill>
                  <a:latin typeface="Arial"/>
                  <a:ea typeface="Arial"/>
                  <a:cs typeface="Arial"/>
                  <a:sym typeface="Arial"/>
                </a:rPr>
                <a:t>Worried about not having Venue and Tournament details for a game, We got you covered</a:t>
              </a:r>
              <a:endParaRPr/>
            </a:p>
          </p:txBody>
        </p:sp>
      </p:grpSp>
      <p:grpSp>
        <p:nvGrpSpPr>
          <p:cNvPr id="306" name="Google Shape;306;p64"/>
          <p:cNvGrpSpPr/>
          <p:nvPr/>
        </p:nvGrpSpPr>
        <p:grpSpPr>
          <a:xfrm>
            <a:off x="5738406" y="916769"/>
            <a:ext cx="2775615" cy="972076"/>
            <a:chOff x="4007550" y="800911"/>
            <a:chExt cx="4991431" cy="1986350"/>
          </a:xfrm>
        </p:grpSpPr>
        <p:sp>
          <p:nvSpPr>
            <p:cNvPr id="307" name="Google Shape;307;p64"/>
            <p:cNvSpPr/>
            <p:nvPr/>
          </p:nvSpPr>
          <p:spPr>
            <a:xfrm>
              <a:off x="4007550" y="800911"/>
              <a:ext cx="4991431" cy="1986350"/>
            </a:xfrm>
            <a:prstGeom prst="parallelogram">
              <a:avLst>
                <a:gd name="adj" fmla="val 25000"/>
              </a:avLst>
            </a:prstGeom>
            <a:noFill/>
            <a:ln w="254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64"/>
            <p:cNvSpPr/>
            <p:nvPr/>
          </p:nvSpPr>
          <p:spPr>
            <a:xfrm>
              <a:off x="5000725" y="800911"/>
              <a:ext cx="3005081" cy="1986350"/>
            </a:xfrm>
            <a:prstGeom prst="parallelogram">
              <a:avLst>
                <a:gd name="adj" fmla="val 25000"/>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i="0" u="none" strike="noStrike" cap="none">
                  <a:solidFill>
                    <a:schemeClr val="lt1"/>
                  </a:solidFill>
                  <a:latin typeface="Arial"/>
                  <a:ea typeface="Arial"/>
                  <a:cs typeface="Arial"/>
                  <a:sym typeface="Arial"/>
                </a:rPr>
                <a:t>Home Or Away? </a:t>
              </a:r>
              <a:r>
                <a:rPr lang="en" sz="1050" b="0" i="0" u="none" strike="noStrike" cap="none">
                  <a:solidFill>
                    <a:schemeClr val="lt1"/>
                  </a:solidFill>
                  <a:latin typeface="Arial"/>
                  <a:ea typeface="Arial"/>
                  <a:cs typeface="Arial"/>
                  <a:sym typeface="Arial"/>
                </a:rPr>
                <a:t>game is not always determined by the stadium where the match is played</a:t>
              </a:r>
              <a:endParaRPr/>
            </a:p>
          </p:txBody>
        </p:sp>
      </p:grpSp>
      <p:grpSp>
        <p:nvGrpSpPr>
          <p:cNvPr id="309" name="Google Shape;309;p64"/>
          <p:cNvGrpSpPr/>
          <p:nvPr/>
        </p:nvGrpSpPr>
        <p:grpSpPr>
          <a:xfrm>
            <a:off x="2149617" y="916768"/>
            <a:ext cx="2775615" cy="972076"/>
            <a:chOff x="4773" y="0"/>
            <a:chExt cx="8999285" cy="3588174"/>
          </a:xfrm>
        </p:grpSpPr>
        <p:sp>
          <p:nvSpPr>
            <p:cNvPr id="310" name="Google Shape;310;p64" descr="aerial view of empty baseball diamond"/>
            <p:cNvSpPr/>
            <p:nvPr/>
          </p:nvSpPr>
          <p:spPr>
            <a:xfrm>
              <a:off x="4773" y="0"/>
              <a:ext cx="8999285" cy="3588174"/>
            </a:xfrm>
            <a:prstGeom prst="parallelogram">
              <a:avLst>
                <a:gd name="adj" fmla="val 25000"/>
              </a:avLst>
            </a:prstGeom>
            <a:noFill/>
            <a:ln w="254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1" name="Google Shape;311;p64"/>
            <p:cNvSpPr/>
            <p:nvPr/>
          </p:nvSpPr>
          <p:spPr>
            <a:xfrm>
              <a:off x="1798859" y="0"/>
              <a:ext cx="5411113" cy="3588174"/>
            </a:xfrm>
            <a:prstGeom prst="parallelogram">
              <a:avLst>
                <a:gd name="adj" fmla="val 25000"/>
              </a:avLst>
            </a:prstGeom>
            <a:noFill/>
            <a:ln>
              <a:noFill/>
            </a:ln>
          </p:spPr>
          <p:txBody>
            <a:bodyPr spcFirstLastPara="1" wrap="square" lIns="36000" tIns="12000" rIns="12000" bIns="12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1315 Games </a:t>
              </a:r>
              <a:r>
                <a:rPr lang="en" sz="1100" b="0" i="0" u="none" strike="noStrike" cap="none">
                  <a:solidFill>
                    <a:schemeClr val="lt1"/>
                  </a:solidFill>
                  <a:latin typeface="Arial"/>
                  <a:ea typeface="Arial"/>
                  <a:cs typeface="Arial"/>
                  <a:sym typeface="Arial"/>
                </a:rPr>
                <a:t>with results in </a:t>
              </a:r>
              <a:r>
                <a:rPr lang="en" sz="1200" b="1" i="0" u="none" strike="noStrike" cap="none">
                  <a:solidFill>
                    <a:schemeClr val="lt1"/>
                  </a:solidFill>
                  <a:latin typeface="Arial"/>
                  <a:ea typeface="Arial"/>
                  <a:cs typeface="Arial"/>
                  <a:sym typeface="Arial"/>
                </a:rPr>
                <a:t>25 Years</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65"/>
          <p:cNvPicPr preferRelativeResize="0">
            <a:picLocks noGrp="1"/>
          </p:cNvPicPr>
          <p:nvPr>
            <p:ph type="pic" idx="2"/>
          </p:nvPr>
        </p:nvPicPr>
        <p:blipFill rotWithShape="1">
          <a:blip r:embed="rId3">
            <a:alphaModFix/>
          </a:blip>
          <a:srcRect l="1978" r="1985"/>
          <a:stretch/>
        </p:blipFill>
        <p:spPr>
          <a:xfrm>
            <a:off x="-190502" y="-66085"/>
            <a:ext cx="9334502" cy="5467500"/>
          </a:xfrm>
          <a:prstGeom prst="rect">
            <a:avLst/>
          </a:prstGeom>
          <a:noFill/>
          <a:ln>
            <a:noFill/>
          </a:ln>
          <a:effectLst>
            <a:outerShdw blurRad="200025" dist="19050" dir="5400000" algn="bl" rotWithShape="0">
              <a:srgbClr val="000000">
                <a:alpha val="20000"/>
              </a:srgbClr>
            </a:outerShdw>
          </a:effectLst>
        </p:spPr>
      </p:pic>
      <p:sp>
        <p:nvSpPr>
          <p:cNvPr id="317" name="Google Shape;317;p65"/>
          <p:cNvSpPr/>
          <p:nvPr/>
        </p:nvSpPr>
        <p:spPr>
          <a:xfrm>
            <a:off x="2074964" y="2008725"/>
            <a:ext cx="4803569" cy="1317880"/>
          </a:xfrm>
          <a:custGeom>
            <a:avLst/>
            <a:gdLst/>
            <a:ahLst/>
            <a:cxnLst/>
            <a:rect l="l" t="t" r="r" b="b"/>
            <a:pathLst>
              <a:path w="4803569" h="1317880" extrusionOk="0">
                <a:moveTo>
                  <a:pt x="1636933" y="691744"/>
                </a:moveTo>
                <a:lnTo>
                  <a:pt x="1636933" y="771297"/>
                </a:lnTo>
                <a:cubicBezTo>
                  <a:pt x="1624741" y="783489"/>
                  <a:pt x="1613159" y="792937"/>
                  <a:pt x="1602186" y="799643"/>
                </a:cubicBezTo>
                <a:cubicBezTo>
                  <a:pt x="1591213" y="806349"/>
                  <a:pt x="1578107" y="809701"/>
                  <a:pt x="1562867" y="809701"/>
                </a:cubicBezTo>
                <a:cubicBezTo>
                  <a:pt x="1547017" y="809701"/>
                  <a:pt x="1534368" y="806196"/>
                  <a:pt x="1524919" y="799186"/>
                </a:cubicBezTo>
                <a:cubicBezTo>
                  <a:pt x="1515470" y="792175"/>
                  <a:pt x="1510746" y="781355"/>
                  <a:pt x="1510746" y="766725"/>
                </a:cubicBezTo>
                <a:cubicBezTo>
                  <a:pt x="1510746" y="749046"/>
                  <a:pt x="1519890" y="733806"/>
                  <a:pt x="1538178" y="721005"/>
                </a:cubicBezTo>
                <a:cubicBezTo>
                  <a:pt x="1556466" y="708203"/>
                  <a:pt x="1589384" y="698449"/>
                  <a:pt x="1636933" y="691744"/>
                </a:cubicBezTo>
                <a:close/>
                <a:moveTo>
                  <a:pt x="3759789" y="547269"/>
                </a:moveTo>
                <a:cubicBezTo>
                  <a:pt x="3787221" y="547269"/>
                  <a:pt x="3807947" y="558851"/>
                  <a:pt x="3821968" y="582016"/>
                </a:cubicBezTo>
                <a:cubicBezTo>
                  <a:pt x="3835989" y="605181"/>
                  <a:pt x="3842999" y="636575"/>
                  <a:pt x="3842999" y="676199"/>
                </a:cubicBezTo>
                <a:cubicBezTo>
                  <a:pt x="3842999" y="715823"/>
                  <a:pt x="3835989" y="747217"/>
                  <a:pt x="3821968" y="770382"/>
                </a:cubicBezTo>
                <a:cubicBezTo>
                  <a:pt x="3807947" y="793547"/>
                  <a:pt x="3787221" y="805129"/>
                  <a:pt x="3759789" y="805129"/>
                </a:cubicBezTo>
                <a:cubicBezTo>
                  <a:pt x="3731747" y="805129"/>
                  <a:pt x="3710868" y="793547"/>
                  <a:pt x="3697152" y="770382"/>
                </a:cubicBezTo>
                <a:cubicBezTo>
                  <a:pt x="3683436" y="747217"/>
                  <a:pt x="3676578" y="715823"/>
                  <a:pt x="3676578" y="676199"/>
                </a:cubicBezTo>
                <a:cubicBezTo>
                  <a:pt x="3676578" y="636575"/>
                  <a:pt x="3683436" y="605181"/>
                  <a:pt x="3697152" y="582016"/>
                </a:cubicBezTo>
                <a:cubicBezTo>
                  <a:pt x="3710868" y="558851"/>
                  <a:pt x="3731747" y="547269"/>
                  <a:pt x="3759789" y="547269"/>
                </a:cubicBezTo>
                <a:close/>
                <a:moveTo>
                  <a:pt x="4065274" y="449428"/>
                </a:moveTo>
                <a:lnTo>
                  <a:pt x="4065274" y="731063"/>
                </a:lnTo>
                <a:cubicBezTo>
                  <a:pt x="4065274" y="788365"/>
                  <a:pt x="4076400" y="833171"/>
                  <a:pt x="4098650" y="865480"/>
                </a:cubicBezTo>
                <a:cubicBezTo>
                  <a:pt x="4120901" y="897789"/>
                  <a:pt x="4156714" y="913943"/>
                  <a:pt x="4206092" y="913943"/>
                </a:cubicBezTo>
                <a:cubicBezTo>
                  <a:pt x="4237182" y="913943"/>
                  <a:pt x="4263852" y="907390"/>
                  <a:pt x="4286102" y="894283"/>
                </a:cubicBezTo>
                <a:cubicBezTo>
                  <a:pt x="4308353" y="881177"/>
                  <a:pt x="4329232" y="863041"/>
                  <a:pt x="4348739" y="839877"/>
                </a:cubicBezTo>
                <a:lnTo>
                  <a:pt x="4351482" y="839877"/>
                </a:lnTo>
                <a:lnTo>
                  <a:pt x="4361540" y="902970"/>
                </a:lnTo>
                <a:lnTo>
                  <a:pt x="4471268" y="902970"/>
                </a:lnTo>
                <a:lnTo>
                  <a:pt x="4471268" y="449428"/>
                </a:lnTo>
                <a:lnTo>
                  <a:pt x="4336851" y="449428"/>
                </a:lnTo>
                <a:lnTo>
                  <a:pt x="4336851" y="749351"/>
                </a:lnTo>
                <a:cubicBezTo>
                  <a:pt x="4323440" y="767029"/>
                  <a:pt x="4310943" y="779831"/>
                  <a:pt x="4299361" y="787756"/>
                </a:cubicBezTo>
                <a:cubicBezTo>
                  <a:pt x="4287779" y="795681"/>
                  <a:pt x="4273453" y="799643"/>
                  <a:pt x="4256384" y="799643"/>
                </a:cubicBezTo>
                <a:cubicBezTo>
                  <a:pt x="4236877" y="799643"/>
                  <a:pt x="4222551" y="793547"/>
                  <a:pt x="4213407" y="781355"/>
                </a:cubicBezTo>
                <a:cubicBezTo>
                  <a:pt x="4204263" y="769163"/>
                  <a:pt x="4199691" y="746608"/>
                  <a:pt x="4199691" y="713689"/>
                </a:cubicBezTo>
                <a:lnTo>
                  <a:pt x="4199691" y="449428"/>
                </a:lnTo>
                <a:close/>
                <a:moveTo>
                  <a:pt x="3759789" y="438455"/>
                </a:moveTo>
                <a:cubicBezTo>
                  <a:pt x="3731138" y="438455"/>
                  <a:pt x="3703401" y="443789"/>
                  <a:pt x="3676578" y="454457"/>
                </a:cubicBezTo>
                <a:cubicBezTo>
                  <a:pt x="3649756" y="465125"/>
                  <a:pt x="3626134" y="480517"/>
                  <a:pt x="3605712" y="500634"/>
                </a:cubicBezTo>
                <a:cubicBezTo>
                  <a:pt x="3585291" y="520751"/>
                  <a:pt x="3568984" y="545592"/>
                  <a:pt x="3556792" y="575158"/>
                </a:cubicBezTo>
                <a:cubicBezTo>
                  <a:pt x="3544600" y="604723"/>
                  <a:pt x="3538504" y="638404"/>
                  <a:pt x="3538504" y="676199"/>
                </a:cubicBezTo>
                <a:cubicBezTo>
                  <a:pt x="3538504" y="713994"/>
                  <a:pt x="3544600" y="747675"/>
                  <a:pt x="3556792" y="777240"/>
                </a:cubicBezTo>
                <a:cubicBezTo>
                  <a:pt x="3568984" y="806806"/>
                  <a:pt x="3585291" y="831647"/>
                  <a:pt x="3605712" y="851764"/>
                </a:cubicBezTo>
                <a:cubicBezTo>
                  <a:pt x="3626134" y="871881"/>
                  <a:pt x="3649756" y="887273"/>
                  <a:pt x="3676578" y="897941"/>
                </a:cubicBezTo>
                <a:cubicBezTo>
                  <a:pt x="3703401" y="908609"/>
                  <a:pt x="3731138" y="913943"/>
                  <a:pt x="3759789" y="913943"/>
                </a:cubicBezTo>
                <a:cubicBezTo>
                  <a:pt x="3788440" y="913943"/>
                  <a:pt x="3816024" y="908609"/>
                  <a:pt x="3842542" y="897941"/>
                </a:cubicBezTo>
                <a:cubicBezTo>
                  <a:pt x="3869060" y="887273"/>
                  <a:pt x="3892529" y="871881"/>
                  <a:pt x="3912951" y="851764"/>
                </a:cubicBezTo>
                <a:cubicBezTo>
                  <a:pt x="3933373" y="831647"/>
                  <a:pt x="3949679" y="806806"/>
                  <a:pt x="3961871" y="777240"/>
                </a:cubicBezTo>
                <a:cubicBezTo>
                  <a:pt x="3974063" y="747675"/>
                  <a:pt x="3980159" y="713994"/>
                  <a:pt x="3980159" y="676199"/>
                </a:cubicBezTo>
                <a:cubicBezTo>
                  <a:pt x="3980159" y="638404"/>
                  <a:pt x="3974063" y="604723"/>
                  <a:pt x="3961871" y="575158"/>
                </a:cubicBezTo>
                <a:cubicBezTo>
                  <a:pt x="3949679" y="545592"/>
                  <a:pt x="3933373" y="520751"/>
                  <a:pt x="3912951" y="500634"/>
                </a:cubicBezTo>
                <a:cubicBezTo>
                  <a:pt x="3892529" y="480517"/>
                  <a:pt x="3869060" y="465125"/>
                  <a:pt x="3842542" y="454457"/>
                </a:cubicBezTo>
                <a:cubicBezTo>
                  <a:pt x="3816024" y="443789"/>
                  <a:pt x="3788440" y="438455"/>
                  <a:pt x="3759789" y="438455"/>
                </a:cubicBezTo>
                <a:close/>
                <a:moveTo>
                  <a:pt x="2156541" y="438455"/>
                </a:moveTo>
                <a:cubicBezTo>
                  <a:pt x="2125451" y="438455"/>
                  <a:pt x="2098324" y="445313"/>
                  <a:pt x="2075159" y="459029"/>
                </a:cubicBezTo>
                <a:cubicBezTo>
                  <a:pt x="2051995" y="472745"/>
                  <a:pt x="2030659" y="488747"/>
                  <a:pt x="2011151" y="507035"/>
                </a:cubicBezTo>
                <a:lnTo>
                  <a:pt x="2007494" y="507035"/>
                </a:lnTo>
                <a:lnTo>
                  <a:pt x="1998350" y="449428"/>
                </a:lnTo>
                <a:lnTo>
                  <a:pt x="1888622" y="449428"/>
                </a:lnTo>
                <a:lnTo>
                  <a:pt x="1888622" y="902970"/>
                </a:lnTo>
                <a:lnTo>
                  <a:pt x="2023039" y="902970"/>
                </a:lnTo>
                <a:lnTo>
                  <a:pt x="2023039" y="596646"/>
                </a:lnTo>
                <a:cubicBezTo>
                  <a:pt x="2037669" y="582625"/>
                  <a:pt x="2051080" y="571805"/>
                  <a:pt x="2063272" y="564185"/>
                </a:cubicBezTo>
                <a:cubicBezTo>
                  <a:pt x="2075464" y="556565"/>
                  <a:pt x="2090094" y="552755"/>
                  <a:pt x="2107163" y="552755"/>
                </a:cubicBezTo>
                <a:cubicBezTo>
                  <a:pt x="2126671" y="552755"/>
                  <a:pt x="2140844" y="558851"/>
                  <a:pt x="2149683" y="571043"/>
                </a:cubicBezTo>
                <a:cubicBezTo>
                  <a:pt x="2158522" y="583235"/>
                  <a:pt x="2162942" y="605790"/>
                  <a:pt x="2162942" y="638709"/>
                </a:cubicBezTo>
                <a:lnTo>
                  <a:pt x="2162942" y="902970"/>
                </a:lnTo>
                <a:lnTo>
                  <a:pt x="2297359" y="902970"/>
                </a:lnTo>
                <a:lnTo>
                  <a:pt x="2297359" y="621335"/>
                </a:lnTo>
                <a:cubicBezTo>
                  <a:pt x="2297359" y="564033"/>
                  <a:pt x="2286233" y="519227"/>
                  <a:pt x="2263983" y="486918"/>
                </a:cubicBezTo>
                <a:cubicBezTo>
                  <a:pt x="2241733" y="454609"/>
                  <a:pt x="2205919" y="438455"/>
                  <a:pt x="2156541" y="438455"/>
                </a:cubicBezTo>
                <a:close/>
                <a:moveTo>
                  <a:pt x="1591213" y="438455"/>
                </a:moveTo>
                <a:cubicBezTo>
                  <a:pt x="1555247" y="438455"/>
                  <a:pt x="1521261" y="443941"/>
                  <a:pt x="1489257" y="454914"/>
                </a:cubicBezTo>
                <a:cubicBezTo>
                  <a:pt x="1457254" y="465887"/>
                  <a:pt x="1426621" y="480213"/>
                  <a:pt x="1397360" y="497891"/>
                </a:cubicBezTo>
                <a:lnTo>
                  <a:pt x="1445823" y="586588"/>
                </a:lnTo>
                <a:cubicBezTo>
                  <a:pt x="1467769" y="573786"/>
                  <a:pt x="1488343" y="563728"/>
                  <a:pt x="1507546" y="556413"/>
                </a:cubicBezTo>
                <a:cubicBezTo>
                  <a:pt x="1526748" y="549097"/>
                  <a:pt x="1546103" y="545440"/>
                  <a:pt x="1565610" y="545440"/>
                </a:cubicBezTo>
                <a:cubicBezTo>
                  <a:pt x="1590604" y="545440"/>
                  <a:pt x="1608434" y="551383"/>
                  <a:pt x="1619102" y="563271"/>
                </a:cubicBezTo>
                <a:cubicBezTo>
                  <a:pt x="1629770" y="575158"/>
                  <a:pt x="1635714" y="591160"/>
                  <a:pt x="1636933" y="611277"/>
                </a:cubicBezTo>
                <a:cubicBezTo>
                  <a:pt x="1547322" y="620421"/>
                  <a:pt x="1482399" y="638404"/>
                  <a:pt x="1442166" y="665226"/>
                </a:cubicBezTo>
                <a:cubicBezTo>
                  <a:pt x="1401932" y="692049"/>
                  <a:pt x="1381815" y="729234"/>
                  <a:pt x="1381815" y="776783"/>
                </a:cubicBezTo>
                <a:cubicBezTo>
                  <a:pt x="1381815" y="796290"/>
                  <a:pt x="1385016" y="814273"/>
                  <a:pt x="1391417" y="830733"/>
                </a:cubicBezTo>
                <a:cubicBezTo>
                  <a:pt x="1397818" y="847192"/>
                  <a:pt x="1406809" y="861670"/>
                  <a:pt x="1418392" y="874167"/>
                </a:cubicBezTo>
                <a:cubicBezTo>
                  <a:pt x="1429974" y="886663"/>
                  <a:pt x="1444147" y="896417"/>
                  <a:pt x="1460911" y="903427"/>
                </a:cubicBezTo>
                <a:cubicBezTo>
                  <a:pt x="1477675" y="910438"/>
                  <a:pt x="1496420" y="913943"/>
                  <a:pt x="1517147" y="913943"/>
                </a:cubicBezTo>
                <a:cubicBezTo>
                  <a:pt x="1542750" y="913943"/>
                  <a:pt x="1566220" y="908609"/>
                  <a:pt x="1587556" y="897941"/>
                </a:cubicBezTo>
                <a:cubicBezTo>
                  <a:pt x="1608892" y="887273"/>
                  <a:pt x="1629313" y="873405"/>
                  <a:pt x="1648820" y="856336"/>
                </a:cubicBezTo>
                <a:lnTo>
                  <a:pt x="1652478" y="856336"/>
                </a:lnTo>
                <a:lnTo>
                  <a:pt x="1661622" y="902970"/>
                </a:lnTo>
                <a:lnTo>
                  <a:pt x="1771350" y="902970"/>
                </a:lnTo>
                <a:lnTo>
                  <a:pt x="1771350" y="643281"/>
                </a:lnTo>
                <a:cubicBezTo>
                  <a:pt x="1771350" y="573177"/>
                  <a:pt x="1755957" y="521513"/>
                  <a:pt x="1725173" y="488290"/>
                </a:cubicBezTo>
                <a:cubicBezTo>
                  <a:pt x="1694388" y="455067"/>
                  <a:pt x="1649735" y="438455"/>
                  <a:pt x="1591213" y="438455"/>
                </a:cubicBezTo>
                <a:close/>
                <a:moveTo>
                  <a:pt x="3022020" y="306781"/>
                </a:moveTo>
                <a:lnTo>
                  <a:pt x="3202157" y="690829"/>
                </a:lnTo>
                <a:lnTo>
                  <a:pt x="3202157" y="902970"/>
                </a:lnTo>
                <a:lnTo>
                  <a:pt x="3336574" y="902970"/>
                </a:lnTo>
                <a:lnTo>
                  <a:pt x="3336574" y="690829"/>
                </a:lnTo>
                <a:lnTo>
                  <a:pt x="3516711" y="306781"/>
                </a:lnTo>
                <a:lnTo>
                  <a:pt x="3375893" y="306781"/>
                </a:lnTo>
                <a:lnTo>
                  <a:pt x="3321944" y="443941"/>
                </a:lnTo>
                <a:cubicBezTo>
                  <a:pt x="3313409" y="466497"/>
                  <a:pt x="3305027" y="488290"/>
                  <a:pt x="3296797" y="509321"/>
                </a:cubicBezTo>
                <a:cubicBezTo>
                  <a:pt x="3288568" y="530352"/>
                  <a:pt x="3280186" y="552450"/>
                  <a:pt x="3271652" y="575615"/>
                </a:cubicBezTo>
                <a:lnTo>
                  <a:pt x="3267994" y="575615"/>
                </a:lnTo>
                <a:cubicBezTo>
                  <a:pt x="3259460" y="552450"/>
                  <a:pt x="3251382" y="530352"/>
                  <a:pt x="3243762" y="509321"/>
                </a:cubicBezTo>
                <a:cubicBezTo>
                  <a:pt x="3236142" y="488290"/>
                  <a:pt x="3228065" y="466497"/>
                  <a:pt x="3219531" y="443941"/>
                </a:cubicBezTo>
                <a:lnTo>
                  <a:pt x="3166496" y="306781"/>
                </a:lnTo>
                <a:close/>
                <a:moveTo>
                  <a:pt x="337571" y="306781"/>
                </a:moveTo>
                <a:lnTo>
                  <a:pt x="337571" y="420167"/>
                </a:lnTo>
                <a:lnTo>
                  <a:pt x="501248" y="420167"/>
                </a:lnTo>
                <a:lnTo>
                  <a:pt x="501248" y="902970"/>
                </a:lnTo>
                <a:lnTo>
                  <a:pt x="636580" y="902970"/>
                </a:lnTo>
                <a:lnTo>
                  <a:pt x="636580" y="420167"/>
                </a:lnTo>
                <a:lnTo>
                  <a:pt x="800257" y="420167"/>
                </a:lnTo>
                <a:lnTo>
                  <a:pt x="800257" y="306781"/>
                </a:lnTo>
                <a:close/>
                <a:moveTo>
                  <a:pt x="2412497" y="261976"/>
                </a:moveTo>
                <a:lnTo>
                  <a:pt x="2412497" y="902970"/>
                </a:lnTo>
                <a:lnTo>
                  <a:pt x="2543256" y="902970"/>
                </a:lnTo>
                <a:lnTo>
                  <a:pt x="2543256" y="791413"/>
                </a:lnTo>
                <a:lnTo>
                  <a:pt x="2600863" y="726491"/>
                </a:lnTo>
                <a:lnTo>
                  <a:pt x="2703276" y="902970"/>
                </a:lnTo>
                <a:lnTo>
                  <a:pt x="2848666" y="902970"/>
                </a:lnTo>
                <a:lnTo>
                  <a:pt x="2677672" y="635965"/>
                </a:lnTo>
                <a:lnTo>
                  <a:pt x="2836778" y="449428"/>
                </a:lnTo>
                <a:lnTo>
                  <a:pt x="2690474" y="449428"/>
                </a:lnTo>
                <a:lnTo>
                  <a:pt x="2546913" y="629565"/>
                </a:lnTo>
                <a:lnTo>
                  <a:pt x="2543256" y="629565"/>
                </a:lnTo>
                <a:lnTo>
                  <a:pt x="2543256" y="261976"/>
                </a:lnTo>
                <a:close/>
                <a:moveTo>
                  <a:pt x="878972" y="261976"/>
                </a:moveTo>
                <a:lnTo>
                  <a:pt x="878972" y="902970"/>
                </a:lnTo>
                <a:lnTo>
                  <a:pt x="1013389" y="902970"/>
                </a:lnTo>
                <a:lnTo>
                  <a:pt x="1013389" y="596646"/>
                </a:lnTo>
                <a:cubicBezTo>
                  <a:pt x="1028019" y="582625"/>
                  <a:pt x="1041430" y="571805"/>
                  <a:pt x="1053622" y="564185"/>
                </a:cubicBezTo>
                <a:cubicBezTo>
                  <a:pt x="1065814" y="556565"/>
                  <a:pt x="1080445" y="552755"/>
                  <a:pt x="1097513" y="552755"/>
                </a:cubicBezTo>
                <a:cubicBezTo>
                  <a:pt x="1117021" y="552755"/>
                  <a:pt x="1131194" y="558851"/>
                  <a:pt x="1140033" y="571043"/>
                </a:cubicBezTo>
                <a:cubicBezTo>
                  <a:pt x="1148872" y="583235"/>
                  <a:pt x="1153292" y="605790"/>
                  <a:pt x="1153292" y="638709"/>
                </a:cubicBezTo>
                <a:lnTo>
                  <a:pt x="1153292" y="902970"/>
                </a:lnTo>
                <a:lnTo>
                  <a:pt x="1287709" y="902970"/>
                </a:lnTo>
                <a:lnTo>
                  <a:pt x="1287709" y="621335"/>
                </a:lnTo>
                <a:cubicBezTo>
                  <a:pt x="1287709" y="564033"/>
                  <a:pt x="1276583" y="519227"/>
                  <a:pt x="1254333" y="486918"/>
                </a:cubicBezTo>
                <a:cubicBezTo>
                  <a:pt x="1232083" y="454609"/>
                  <a:pt x="1196269" y="438455"/>
                  <a:pt x="1146891" y="438455"/>
                </a:cubicBezTo>
                <a:cubicBezTo>
                  <a:pt x="1115801" y="438455"/>
                  <a:pt x="1088979" y="445008"/>
                  <a:pt x="1066424" y="458115"/>
                </a:cubicBezTo>
                <a:cubicBezTo>
                  <a:pt x="1043869" y="471221"/>
                  <a:pt x="1024057" y="485394"/>
                  <a:pt x="1006988" y="500634"/>
                </a:cubicBezTo>
                <a:lnTo>
                  <a:pt x="1013389" y="419253"/>
                </a:lnTo>
                <a:lnTo>
                  <a:pt x="1013389" y="261976"/>
                </a:lnTo>
                <a:close/>
                <a:moveTo>
                  <a:pt x="329470" y="0"/>
                </a:moveTo>
                <a:lnTo>
                  <a:pt x="4803569" y="0"/>
                </a:lnTo>
                <a:lnTo>
                  <a:pt x="4474099" y="1317880"/>
                </a:lnTo>
                <a:lnTo>
                  <a:pt x="0" y="1317880"/>
                </a:lnTo>
                <a:close/>
              </a:path>
            </a:pathLst>
          </a:custGeom>
          <a:solidFill>
            <a:schemeClr val="lt1"/>
          </a:solidFill>
          <a:ln>
            <a:noFill/>
          </a:ln>
          <a:effectLst>
            <a:outerShdw blurRad="38100" dist="19050" dir="2700000" algn="tl" rotWithShape="0">
              <a:schemeClr val="dk1">
                <a:alpha val="40000"/>
              </a:scheme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sz="7200" b="1"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40" descr="Baseball players before match"/>
          <p:cNvPicPr preferRelativeResize="0"/>
          <p:nvPr/>
        </p:nvPicPr>
        <p:blipFill rotWithShape="1">
          <a:blip r:embed="rId3">
            <a:alphaModFix amt="20000"/>
          </a:blip>
          <a:srcRect/>
          <a:stretch/>
        </p:blipFill>
        <p:spPr>
          <a:xfrm>
            <a:off x="-1077418" y="-142875"/>
            <a:ext cx="5244605" cy="5429250"/>
          </a:xfrm>
          <a:prstGeom prst="chevron">
            <a:avLst>
              <a:gd name="adj" fmla="val 50000"/>
            </a:avLst>
          </a:prstGeom>
          <a:noFill/>
          <a:ln>
            <a:noFill/>
          </a:ln>
        </p:spPr>
      </p:pic>
      <p:sp>
        <p:nvSpPr>
          <p:cNvPr id="93" name="Google Shape;93;p40"/>
          <p:cNvSpPr txBox="1">
            <a:spLocks noGrp="1"/>
          </p:cNvSpPr>
          <p:nvPr>
            <p:ph type="title"/>
          </p:nvPr>
        </p:nvSpPr>
        <p:spPr>
          <a:xfrm>
            <a:off x="113306" y="98830"/>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Introduction</a:t>
            </a:r>
            <a:endParaRPr/>
          </a:p>
        </p:txBody>
      </p:sp>
      <p:sp>
        <p:nvSpPr>
          <p:cNvPr id="94" name="Google Shape;94;p40"/>
          <p:cNvSpPr txBox="1">
            <a:spLocks noGrp="1"/>
          </p:cNvSpPr>
          <p:nvPr>
            <p:ph type="body" idx="4294967295"/>
          </p:nvPr>
        </p:nvSpPr>
        <p:spPr>
          <a:xfrm>
            <a:off x="172444" y="724930"/>
            <a:ext cx="8858250" cy="3533388"/>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2400"/>
              <a:buNone/>
            </a:pPr>
            <a:r>
              <a:rPr lang="en" sz="2200" dirty="0"/>
              <a:t>Mission Statement</a:t>
            </a:r>
            <a:endParaRPr dirty="0"/>
          </a:p>
          <a:p>
            <a:pPr marL="515938" lvl="0" indent="0" algn="just" rtl="0">
              <a:lnSpc>
                <a:spcPct val="115000"/>
              </a:lnSpc>
              <a:spcBef>
                <a:spcPts val="0"/>
              </a:spcBef>
              <a:spcAft>
                <a:spcPts val="0"/>
              </a:spcAft>
              <a:buSzPts val="2400"/>
              <a:buNone/>
            </a:pPr>
            <a:r>
              <a:rPr lang="en" sz="1400" i="1" dirty="0"/>
              <a:t>To study the Terrapin Men's Baseball Team's past games and assist team leadership and analysts in gaining insights into the team's competitiveness over the years by analyzing matches played against opponents across different venues and leagues.</a:t>
            </a:r>
            <a:endParaRPr sz="1400" dirty="0"/>
          </a:p>
          <a:p>
            <a:pPr marL="0" lvl="0" indent="0" algn="l" rtl="0">
              <a:lnSpc>
                <a:spcPct val="115000"/>
              </a:lnSpc>
              <a:spcBef>
                <a:spcPts val="0"/>
              </a:spcBef>
              <a:spcAft>
                <a:spcPts val="0"/>
              </a:spcAft>
              <a:buSzPts val="2400"/>
              <a:buNone/>
            </a:pPr>
            <a:r>
              <a:rPr lang="en" sz="2200" dirty="0"/>
              <a:t>Mission Objective</a:t>
            </a:r>
            <a:endParaRPr dirty="0"/>
          </a:p>
          <a:p>
            <a:pPr marL="742950" lvl="1" indent="-285750" algn="l" rtl="0">
              <a:lnSpc>
                <a:spcPct val="107000"/>
              </a:lnSpc>
              <a:spcBef>
                <a:spcPts val="0"/>
              </a:spcBef>
              <a:spcAft>
                <a:spcPts val="0"/>
              </a:spcAft>
              <a:buSzPts val="1800"/>
              <a:buChar char="○"/>
            </a:pPr>
            <a:r>
              <a:rPr lang="en" sz="1400" dirty="0">
                <a:solidFill>
                  <a:schemeClr val="lt1"/>
                </a:solidFill>
                <a:latin typeface="Calibri"/>
                <a:ea typeface="Calibri"/>
                <a:cs typeface="Calibri"/>
                <a:sym typeface="Calibri"/>
              </a:rPr>
              <a:t>Find the ratio of game wins and losses based on home, away and neutral sites and identify the presence of a possible home-ground advantage.</a:t>
            </a:r>
            <a:endParaRPr dirty="0"/>
          </a:p>
          <a:p>
            <a:pPr marL="742950" lvl="1" indent="-285750" algn="l" rtl="0">
              <a:lnSpc>
                <a:spcPct val="107000"/>
              </a:lnSpc>
              <a:spcBef>
                <a:spcPts val="0"/>
              </a:spcBef>
              <a:spcAft>
                <a:spcPts val="0"/>
              </a:spcAft>
              <a:buSzPts val="1800"/>
              <a:buChar char="○"/>
            </a:pPr>
            <a:r>
              <a:rPr lang="en" sz="1400" dirty="0">
                <a:solidFill>
                  <a:schemeClr val="lt1"/>
                </a:solidFill>
                <a:latin typeface="Calibri"/>
                <a:ea typeface="Calibri"/>
                <a:cs typeface="Calibri"/>
                <a:sym typeface="Calibri"/>
              </a:rPr>
              <a:t>Calculate the team’s average margin of wins (or losses) to understand the intricate improvements in offense or defense across the years.</a:t>
            </a:r>
            <a:endParaRPr dirty="0"/>
          </a:p>
          <a:p>
            <a:pPr marL="742950" lvl="1" indent="-285750" algn="l" rtl="0">
              <a:lnSpc>
                <a:spcPct val="107000"/>
              </a:lnSpc>
              <a:spcBef>
                <a:spcPts val="0"/>
              </a:spcBef>
              <a:spcAft>
                <a:spcPts val="0"/>
              </a:spcAft>
              <a:buSzPts val="1800"/>
              <a:buChar char="○"/>
            </a:pPr>
            <a:r>
              <a:rPr lang="en" sz="1400" dirty="0">
                <a:solidFill>
                  <a:schemeClr val="lt1"/>
                </a:solidFill>
                <a:latin typeface="Calibri"/>
                <a:ea typeface="Calibri"/>
                <a:cs typeface="Calibri"/>
                <a:sym typeface="Calibri"/>
              </a:rPr>
              <a:t>Find out the team’s performance in BigTen conference over the years.</a:t>
            </a:r>
            <a:endParaRPr dirty="0"/>
          </a:p>
          <a:p>
            <a:pPr marL="742950" lvl="1" indent="-285750" algn="l" rtl="0">
              <a:lnSpc>
                <a:spcPct val="107000"/>
              </a:lnSpc>
              <a:spcBef>
                <a:spcPts val="0"/>
              </a:spcBef>
              <a:spcAft>
                <a:spcPts val="0"/>
              </a:spcAft>
              <a:buSzPts val="1800"/>
              <a:buChar char="○"/>
            </a:pPr>
            <a:r>
              <a:rPr lang="en" sz="1400" dirty="0">
                <a:solidFill>
                  <a:schemeClr val="lt1"/>
                </a:solidFill>
                <a:latin typeface="Calibri"/>
                <a:ea typeface="Calibri"/>
                <a:cs typeface="Calibri"/>
                <a:sym typeface="Calibri"/>
              </a:rPr>
              <a:t>Evaluate the team’s performance by opponents to identify historically tough opponents.</a:t>
            </a:r>
            <a:endParaRPr dirty="0"/>
          </a:p>
          <a:p>
            <a:pPr marL="742950" lvl="1" indent="-285750" algn="l" rtl="0">
              <a:lnSpc>
                <a:spcPct val="107000"/>
              </a:lnSpc>
              <a:spcBef>
                <a:spcPts val="0"/>
              </a:spcBef>
              <a:spcAft>
                <a:spcPts val="0"/>
              </a:spcAft>
              <a:buSzPts val="1800"/>
              <a:buChar char="○"/>
            </a:pPr>
            <a:r>
              <a:rPr lang="en" sz="1400" dirty="0">
                <a:solidFill>
                  <a:schemeClr val="lt1"/>
                </a:solidFill>
                <a:latin typeface="Calibri"/>
                <a:ea typeface="Calibri"/>
                <a:cs typeface="Calibri"/>
                <a:sym typeface="Calibri"/>
              </a:rPr>
              <a:t>Identify the states where our team traditionally performed well versus not to prepare better for tough travels.</a:t>
            </a:r>
            <a:endParaRPr dirty="0"/>
          </a:p>
        </p:txBody>
      </p:sp>
      <p:sp>
        <p:nvSpPr>
          <p:cNvPr id="95" name="Google Shape;95;p40"/>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41" descr="Baseball players before match"/>
          <p:cNvPicPr preferRelativeResize="0"/>
          <p:nvPr/>
        </p:nvPicPr>
        <p:blipFill rotWithShape="1">
          <a:blip r:embed="rId3">
            <a:alphaModFix amt="10000"/>
          </a:blip>
          <a:srcRect/>
          <a:stretch/>
        </p:blipFill>
        <p:spPr>
          <a:xfrm>
            <a:off x="-1077418" y="-142875"/>
            <a:ext cx="5244605" cy="5429250"/>
          </a:xfrm>
          <a:prstGeom prst="chevron">
            <a:avLst>
              <a:gd name="adj" fmla="val 50000"/>
            </a:avLst>
          </a:prstGeom>
          <a:noFill/>
          <a:ln>
            <a:noFill/>
          </a:ln>
        </p:spPr>
      </p:pic>
      <p:sp>
        <p:nvSpPr>
          <p:cNvPr id="101" name="Google Shape;101;p41"/>
          <p:cNvSpPr txBox="1">
            <a:spLocks noGrp="1"/>
          </p:cNvSpPr>
          <p:nvPr>
            <p:ph type="title"/>
          </p:nvPr>
        </p:nvSpPr>
        <p:spPr>
          <a:xfrm>
            <a:off x="633375" y="1068046"/>
            <a:ext cx="2414700" cy="365031"/>
          </a:xfrm>
          <a:prstGeom prst="rect">
            <a:avLst/>
          </a:prstGeom>
          <a:noFill/>
          <a:ln>
            <a:noFill/>
          </a:ln>
        </p:spPr>
        <p:txBody>
          <a:bodyPr spcFirstLastPara="1" wrap="square" lIns="0" tIns="0" rIns="0" bIns="0" anchor="b" anchorCtr="0">
            <a:noAutofit/>
          </a:bodyPr>
          <a:lstStyle/>
          <a:p>
            <a:pPr marL="0" lvl="0" indent="0" algn="l" rtl="0">
              <a:lnSpc>
                <a:spcPct val="75000"/>
              </a:lnSpc>
              <a:spcBef>
                <a:spcPts val="0"/>
              </a:spcBef>
              <a:spcAft>
                <a:spcPts val="0"/>
              </a:spcAft>
              <a:buSzPts val="2000"/>
              <a:buNone/>
            </a:pPr>
            <a:r>
              <a:rPr lang="en" sz="2000"/>
              <a:t>ER Diagram</a:t>
            </a:r>
            <a:endParaRPr sz="2000"/>
          </a:p>
        </p:txBody>
      </p:sp>
      <p:sp>
        <p:nvSpPr>
          <p:cNvPr id="102" name="Google Shape;102;p41"/>
          <p:cNvSpPr txBox="1">
            <a:spLocks noGrp="1"/>
          </p:cNvSpPr>
          <p:nvPr>
            <p:ph type="title" idx="3"/>
          </p:nvPr>
        </p:nvSpPr>
        <p:spPr>
          <a:xfrm>
            <a:off x="633375" y="1756170"/>
            <a:ext cx="2802900" cy="2223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300"/>
              <a:buNone/>
            </a:pPr>
            <a:r>
              <a:rPr lang="en" dirty="0">
                <a:solidFill>
                  <a:schemeClr val="lt1"/>
                </a:solidFill>
              </a:rPr>
              <a:t>The Entities are as follows </a:t>
            </a:r>
            <a:br>
              <a:rPr lang="en" dirty="0">
                <a:solidFill>
                  <a:schemeClr val="lt1"/>
                </a:solidFill>
              </a:rPr>
            </a:br>
            <a:r>
              <a:rPr lang="en" b="0" dirty="0">
                <a:solidFill>
                  <a:schemeClr val="lt1"/>
                </a:solidFill>
              </a:rPr>
              <a:t>Opponent </a:t>
            </a:r>
            <a:br>
              <a:rPr lang="en" b="0" dirty="0">
                <a:solidFill>
                  <a:schemeClr val="lt1"/>
                </a:solidFill>
              </a:rPr>
            </a:br>
            <a:r>
              <a:rPr lang="en" b="0" dirty="0">
                <a:solidFill>
                  <a:schemeClr val="lt1"/>
                </a:solidFill>
              </a:rPr>
              <a:t>Tournament</a:t>
            </a:r>
            <a:br>
              <a:rPr lang="en" b="0" dirty="0">
                <a:solidFill>
                  <a:schemeClr val="lt1"/>
                </a:solidFill>
              </a:rPr>
            </a:br>
            <a:r>
              <a:rPr lang="en" b="0" dirty="0">
                <a:solidFill>
                  <a:schemeClr val="lt1"/>
                </a:solidFill>
              </a:rPr>
              <a:t>Calendar</a:t>
            </a:r>
            <a:br>
              <a:rPr lang="en" b="0" dirty="0">
                <a:solidFill>
                  <a:schemeClr val="lt1"/>
                </a:solidFill>
              </a:rPr>
            </a:br>
            <a:r>
              <a:rPr lang="en" b="0" dirty="0">
                <a:solidFill>
                  <a:schemeClr val="lt1"/>
                </a:solidFill>
              </a:rPr>
              <a:t>Venue</a:t>
            </a:r>
            <a:br>
              <a:rPr lang="en" dirty="0">
                <a:solidFill>
                  <a:schemeClr val="lt1"/>
                </a:solidFill>
              </a:rPr>
            </a:br>
            <a:br>
              <a:rPr lang="en" dirty="0">
                <a:solidFill>
                  <a:schemeClr val="lt1"/>
                </a:solidFill>
              </a:rPr>
            </a:br>
            <a:r>
              <a:rPr lang="en" b="0" dirty="0">
                <a:solidFill>
                  <a:schemeClr val="lt1"/>
                </a:solidFill>
              </a:rPr>
              <a:t>All of them are linked together by a 4</a:t>
            </a:r>
            <a:r>
              <a:rPr lang="en" b="0" baseline="30000" dirty="0">
                <a:solidFill>
                  <a:schemeClr val="lt1"/>
                </a:solidFill>
              </a:rPr>
              <a:t>th</a:t>
            </a:r>
            <a:r>
              <a:rPr lang="en" b="0" dirty="0">
                <a:solidFill>
                  <a:schemeClr val="lt1"/>
                </a:solidFill>
              </a:rPr>
              <a:t> degree one to many relation with the following attributes: Play type, the scores, the Date and the time </a:t>
            </a:r>
            <a:endParaRPr dirty="0"/>
          </a:p>
        </p:txBody>
      </p:sp>
      <p:sp>
        <p:nvSpPr>
          <p:cNvPr id="103" name="Google Shape;103;p41"/>
          <p:cNvSpPr txBox="1"/>
          <p:nvPr/>
        </p:nvSpPr>
        <p:spPr>
          <a:xfrm>
            <a:off x="633375" y="118853"/>
            <a:ext cx="8382000" cy="62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3600"/>
              <a:buFont typeface="Arial"/>
              <a:buNone/>
            </a:pPr>
            <a:r>
              <a:rPr lang="en" sz="3600" b="1" i="0" u="none" strike="noStrike" cap="none">
                <a:solidFill>
                  <a:schemeClr val="lt1"/>
                </a:solidFill>
                <a:latin typeface="Arial"/>
                <a:ea typeface="Arial"/>
                <a:cs typeface="Arial"/>
                <a:sym typeface="Arial"/>
              </a:rPr>
              <a:t>Conceptual Database Design</a:t>
            </a:r>
            <a:endParaRPr/>
          </a:p>
        </p:txBody>
      </p:sp>
      <p:pic>
        <p:nvPicPr>
          <p:cNvPr id="3" name="Picture 2" descr="A diagram of a game&#10;&#10;Description automatically generated">
            <a:extLst>
              <a:ext uri="{FF2B5EF4-FFF2-40B4-BE49-F238E27FC236}">
                <a16:creationId xmlns:a16="http://schemas.microsoft.com/office/drawing/2014/main" id="{1583C883-DFC9-8D15-C659-C82BAD374D32}"/>
              </a:ext>
            </a:extLst>
          </p:cNvPr>
          <p:cNvPicPr>
            <a:picLocks noChangeAspect="1"/>
          </p:cNvPicPr>
          <p:nvPr/>
        </p:nvPicPr>
        <p:blipFill>
          <a:blip r:embed="rId4"/>
          <a:stretch>
            <a:fillRect/>
          </a:stretch>
        </p:blipFill>
        <p:spPr>
          <a:xfrm>
            <a:off x="3652145" y="1250561"/>
            <a:ext cx="5002758" cy="29669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42" descr="Baseball players before match"/>
          <p:cNvPicPr preferRelativeResize="0"/>
          <p:nvPr/>
        </p:nvPicPr>
        <p:blipFill rotWithShape="1">
          <a:blip r:embed="rId3">
            <a:alphaModFix amt="10000"/>
          </a:blip>
          <a:srcRect/>
          <a:stretch/>
        </p:blipFill>
        <p:spPr>
          <a:xfrm>
            <a:off x="-1077418" y="-142875"/>
            <a:ext cx="5244605" cy="5429250"/>
          </a:xfrm>
          <a:prstGeom prst="chevron">
            <a:avLst>
              <a:gd name="adj" fmla="val 50000"/>
            </a:avLst>
          </a:prstGeom>
          <a:noFill/>
          <a:ln>
            <a:noFill/>
          </a:ln>
        </p:spPr>
      </p:pic>
      <p:sp>
        <p:nvSpPr>
          <p:cNvPr id="110" name="Google Shape;110;p42"/>
          <p:cNvSpPr txBox="1">
            <a:spLocks noGrp="1"/>
          </p:cNvSpPr>
          <p:nvPr>
            <p:ph type="title"/>
          </p:nvPr>
        </p:nvSpPr>
        <p:spPr>
          <a:xfrm>
            <a:off x="606225" y="172374"/>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Logical Database Design</a:t>
            </a:r>
            <a:endParaRPr/>
          </a:p>
        </p:txBody>
      </p:sp>
      <p:sp>
        <p:nvSpPr>
          <p:cNvPr id="111" name="Google Shape;111;p42"/>
          <p:cNvSpPr txBox="1">
            <a:spLocks noGrp="1"/>
          </p:cNvSpPr>
          <p:nvPr>
            <p:ph type="body" idx="4294967295"/>
          </p:nvPr>
        </p:nvSpPr>
        <p:spPr>
          <a:xfrm>
            <a:off x="606225" y="872018"/>
            <a:ext cx="8382000" cy="3533388"/>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600"/>
              </a:spcBef>
              <a:spcAft>
                <a:spcPts val="1600"/>
              </a:spcAft>
              <a:buSzPts val="2400"/>
              <a:buNone/>
            </a:pPr>
            <a:r>
              <a:rPr lang="en" sz="1800" dirty="0">
                <a:latin typeface="Arial"/>
                <a:ea typeface="Arial"/>
                <a:cs typeface="Arial"/>
                <a:sym typeface="Arial"/>
              </a:rPr>
              <a:t>Opponent(</a:t>
            </a:r>
            <a:r>
              <a:rPr lang="en" sz="1800" b="1" u="sng" dirty="0">
                <a:latin typeface="Arial"/>
                <a:ea typeface="Arial"/>
                <a:cs typeface="Arial"/>
                <a:sym typeface="Arial"/>
              </a:rPr>
              <a:t>opponentId</a:t>
            </a:r>
            <a:r>
              <a:rPr lang="en" sz="1800" dirty="0">
                <a:latin typeface="Arial"/>
                <a:ea typeface="Arial"/>
                <a:cs typeface="Arial"/>
                <a:sym typeface="Arial"/>
              </a:rPr>
              <a:t>, opponentName, opponentUniversity)</a:t>
            </a:r>
            <a:br>
              <a:rPr lang="en" sz="1800" dirty="0">
                <a:latin typeface="Arial"/>
                <a:ea typeface="Arial"/>
                <a:cs typeface="Arial"/>
                <a:sym typeface="Arial"/>
              </a:rPr>
            </a:br>
            <a:br>
              <a:rPr lang="en" sz="1800" dirty="0">
                <a:latin typeface="Arial"/>
                <a:ea typeface="Arial"/>
                <a:cs typeface="Arial"/>
                <a:sym typeface="Arial"/>
              </a:rPr>
            </a:br>
            <a:r>
              <a:rPr lang="en" sz="1800" dirty="0">
                <a:latin typeface="Arial"/>
                <a:ea typeface="Arial"/>
                <a:cs typeface="Arial"/>
                <a:sym typeface="Arial"/>
              </a:rPr>
              <a:t>Tournament(</a:t>
            </a:r>
            <a:r>
              <a:rPr lang="en" sz="1800" b="1" u="sng" dirty="0">
                <a:latin typeface="Arial"/>
                <a:ea typeface="Arial"/>
                <a:cs typeface="Arial"/>
                <a:sym typeface="Arial"/>
              </a:rPr>
              <a:t>tournamentId</a:t>
            </a:r>
            <a:r>
              <a:rPr lang="en" sz="1800" dirty="0">
                <a:latin typeface="Arial"/>
                <a:ea typeface="Arial"/>
                <a:cs typeface="Arial"/>
                <a:sym typeface="Arial"/>
              </a:rPr>
              <a:t>, tournamentName)</a:t>
            </a:r>
            <a:br>
              <a:rPr lang="en" sz="1800" dirty="0">
                <a:latin typeface="Arial"/>
                <a:ea typeface="Arial"/>
                <a:cs typeface="Arial"/>
                <a:sym typeface="Arial"/>
              </a:rPr>
            </a:br>
            <a:br>
              <a:rPr lang="en" sz="1800" dirty="0">
                <a:latin typeface="Arial"/>
                <a:ea typeface="Arial"/>
                <a:cs typeface="Arial"/>
                <a:sym typeface="Arial"/>
              </a:rPr>
            </a:br>
            <a:r>
              <a:rPr lang="en" sz="1800" dirty="0">
                <a:latin typeface="Arial"/>
                <a:ea typeface="Arial"/>
                <a:cs typeface="Arial"/>
                <a:sym typeface="Arial"/>
              </a:rPr>
              <a:t>Calendar(</a:t>
            </a:r>
            <a:r>
              <a:rPr lang="en" sz="1800" b="1" u="sng" dirty="0">
                <a:latin typeface="Arial"/>
                <a:ea typeface="Arial"/>
                <a:cs typeface="Arial"/>
                <a:sym typeface="Arial"/>
              </a:rPr>
              <a:t>calendarMonth</a:t>
            </a:r>
            <a:r>
              <a:rPr lang="en" sz="1800" b="1" dirty="0">
                <a:latin typeface="Arial"/>
                <a:ea typeface="Arial"/>
                <a:cs typeface="Arial"/>
                <a:sym typeface="Arial"/>
              </a:rPr>
              <a:t>, </a:t>
            </a:r>
            <a:r>
              <a:rPr lang="en" sz="1800" b="1" u="sng" dirty="0">
                <a:latin typeface="Arial"/>
                <a:ea typeface="Arial"/>
                <a:cs typeface="Arial"/>
                <a:sym typeface="Arial"/>
              </a:rPr>
              <a:t>calendarYear</a:t>
            </a:r>
            <a:r>
              <a:rPr lang="en" sz="1800" dirty="0">
                <a:latin typeface="Arial"/>
                <a:ea typeface="Arial"/>
                <a:cs typeface="Arial"/>
                <a:sym typeface="Arial"/>
              </a:rPr>
              <a:t>)</a:t>
            </a:r>
            <a:br>
              <a:rPr lang="en" sz="1800" dirty="0">
                <a:latin typeface="Arial"/>
                <a:ea typeface="Arial"/>
                <a:cs typeface="Arial"/>
                <a:sym typeface="Arial"/>
              </a:rPr>
            </a:br>
            <a:br>
              <a:rPr lang="en" sz="1800" dirty="0">
                <a:latin typeface="Arial"/>
                <a:ea typeface="Arial"/>
                <a:cs typeface="Arial"/>
                <a:sym typeface="Arial"/>
              </a:rPr>
            </a:br>
            <a:r>
              <a:rPr lang="en" sz="1800" dirty="0">
                <a:latin typeface="Arial"/>
                <a:ea typeface="Arial"/>
                <a:cs typeface="Arial"/>
                <a:sym typeface="Arial"/>
              </a:rPr>
              <a:t>Venue(</a:t>
            </a:r>
            <a:r>
              <a:rPr lang="en" sz="1800" b="1" u="sng" dirty="0">
                <a:latin typeface="Arial"/>
                <a:ea typeface="Arial"/>
                <a:cs typeface="Arial"/>
                <a:sym typeface="Arial"/>
              </a:rPr>
              <a:t>venueId</a:t>
            </a:r>
            <a:r>
              <a:rPr lang="en" sz="1800" dirty="0">
                <a:latin typeface="Arial"/>
                <a:ea typeface="Arial"/>
                <a:cs typeface="Arial"/>
                <a:sym typeface="Arial"/>
              </a:rPr>
              <a:t>, venueName, venueCity, venueState)</a:t>
            </a:r>
            <a:br>
              <a:rPr lang="en" sz="1800" dirty="0">
                <a:latin typeface="Arial"/>
                <a:ea typeface="Arial"/>
                <a:cs typeface="Arial"/>
                <a:sym typeface="Arial"/>
              </a:rPr>
            </a:br>
            <a:br>
              <a:rPr lang="en" sz="1800" dirty="0">
                <a:latin typeface="Arial"/>
                <a:ea typeface="Arial"/>
                <a:cs typeface="Arial"/>
                <a:sym typeface="Arial"/>
              </a:rPr>
            </a:br>
            <a:r>
              <a:rPr lang="en" sz="1800" dirty="0">
                <a:latin typeface="Arial"/>
                <a:ea typeface="Arial"/>
                <a:cs typeface="Arial"/>
                <a:sym typeface="Arial"/>
              </a:rPr>
              <a:t>Play(</a:t>
            </a:r>
            <a:r>
              <a:rPr lang="en" sz="1800" b="1" u="sng" dirty="0"/>
              <a:t>playTime</a:t>
            </a:r>
            <a:r>
              <a:rPr lang="en" sz="1800" b="1" dirty="0"/>
              <a:t>, </a:t>
            </a:r>
            <a:r>
              <a:rPr lang="en" sz="1800" b="1" u="sng" dirty="0"/>
              <a:t>playDate</a:t>
            </a:r>
            <a:r>
              <a:rPr lang="en" sz="1800" b="1" dirty="0"/>
              <a:t>, </a:t>
            </a:r>
            <a:r>
              <a:rPr lang="en" sz="1800" b="1" i="1" u="sng" dirty="0"/>
              <a:t>calendarMonth</a:t>
            </a:r>
            <a:r>
              <a:rPr lang="en" sz="1800" b="1" i="1" dirty="0"/>
              <a:t>, </a:t>
            </a:r>
            <a:r>
              <a:rPr lang="en" sz="1800" b="1" i="1" u="sng" dirty="0"/>
              <a:t>calenderYear</a:t>
            </a:r>
            <a:r>
              <a:rPr lang="en" sz="1800" b="1" i="1" dirty="0"/>
              <a:t>, </a:t>
            </a:r>
            <a:r>
              <a:rPr lang="en" sz="1800" i="1" dirty="0">
                <a:latin typeface="Arial"/>
                <a:ea typeface="Arial"/>
                <a:cs typeface="Arial"/>
                <a:sym typeface="Arial"/>
              </a:rPr>
              <a:t>opponentId, tournamentId, venueId, </a:t>
            </a:r>
            <a:r>
              <a:rPr lang="en" sz="1800" dirty="0">
                <a:latin typeface="Arial"/>
                <a:ea typeface="Arial"/>
                <a:cs typeface="Arial"/>
                <a:sym typeface="Arial"/>
              </a:rPr>
              <a:t>playType, playTerpScore, playOpponentScore)</a:t>
            </a:r>
            <a:endParaRPr sz="1800" b="1" u="sng" dirty="0">
              <a:latin typeface="Arial"/>
              <a:ea typeface="Arial"/>
              <a:cs typeface="Arial"/>
              <a:sym typeface="Arial"/>
            </a:endParaRPr>
          </a:p>
        </p:txBody>
      </p:sp>
      <p:sp>
        <p:nvSpPr>
          <p:cNvPr id="112" name="Google Shape;112;p42"/>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3"/>
          <p:cNvSpPr txBox="1">
            <a:spLocks noGrp="1"/>
          </p:cNvSpPr>
          <p:nvPr>
            <p:ph type="title"/>
          </p:nvPr>
        </p:nvSpPr>
        <p:spPr>
          <a:xfrm>
            <a:off x="306188" y="89692"/>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CREATE Table</a:t>
            </a:r>
            <a:endParaRPr/>
          </a:p>
        </p:txBody>
      </p:sp>
      <p:sp>
        <p:nvSpPr>
          <p:cNvPr id="118" name="Google Shape;118;p43"/>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sp>
        <p:nvSpPr>
          <p:cNvPr id="119" name="Google Shape;119;p43"/>
          <p:cNvSpPr txBox="1"/>
          <p:nvPr/>
        </p:nvSpPr>
        <p:spPr>
          <a:xfrm>
            <a:off x="4692850" y="4648739"/>
            <a:ext cx="3034145"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800" b="0" i="0" u="none" strike="noStrike" cap="none">
                <a:solidFill>
                  <a:schemeClr val="lt1"/>
                </a:solidFill>
                <a:latin typeface="Arial"/>
                <a:ea typeface="Arial"/>
                <a:cs typeface="Arial"/>
                <a:sym typeface="Arial"/>
              </a:rPr>
              <a:t>Physical Database Design</a:t>
            </a:r>
            <a:endParaRPr/>
          </a:p>
        </p:txBody>
      </p:sp>
      <p:sp>
        <p:nvSpPr>
          <p:cNvPr id="120" name="Google Shape;120;p43"/>
          <p:cNvSpPr txBox="1"/>
          <p:nvPr/>
        </p:nvSpPr>
        <p:spPr>
          <a:xfrm>
            <a:off x="2964656" y="715792"/>
            <a:ext cx="5814820" cy="264841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 sz="1200" b="0" i="0" u="none" strike="noStrike" cap="none">
                <a:solidFill>
                  <a:schemeClr val="lt1"/>
                </a:solidFill>
                <a:latin typeface="Arial"/>
                <a:ea typeface="Arial"/>
                <a:cs typeface="Arial"/>
                <a:sym typeface="Arial"/>
              </a:rPr>
              <a:t>CREATE TABLE [Moneyball.Opponent] (</a:t>
            </a:r>
            <a:endParaRPr/>
          </a:p>
          <a:p>
            <a:pPr marL="284163" marR="0" lvl="0" indent="-284163" algn="l" rtl="0">
              <a:lnSpc>
                <a:spcPct val="107000"/>
              </a:lnSpc>
              <a:spcBef>
                <a:spcPts val="0"/>
              </a:spcBef>
              <a:spcAft>
                <a:spcPts val="0"/>
              </a:spcAft>
              <a:buNone/>
            </a:pPr>
            <a:r>
              <a:rPr lang="en" sz="1200" b="0" i="0" u="none" strike="noStrike" cap="none">
                <a:solidFill>
                  <a:schemeClr val="lt1"/>
                </a:solidFill>
                <a:latin typeface="Arial"/>
                <a:ea typeface="Arial"/>
                <a:cs typeface="Arial"/>
                <a:sym typeface="Arial"/>
              </a:rPr>
              <a:t>	opponentId CHAR(4) NOT NULL,</a:t>
            </a:r>
            <a:endParaRPr/>
          </a:p>
          <a:p>
            <a:pPr marL="284163" marR="0" lvl="0" indent="-284163" algn="l" rtl="0">
              <a:lnSpc>
                <a:spcPct val="107000"/>
              </a:lnSpc>
              <a:spcBef>
                <a:spcPts val="0"/>
              </a:spcBef>
              <a:spcAft>
                <a:spcPts val="0"/>
              </a:spcAft>
              <a:buNone/>
            </a:pPr>
            <a:r>
              <a:rPr lang="en" sz="1200" b="0" i="0" u="none" strike="noStrike" cap="none">
                <a:solidFill>
                  <a:schemeClr val="lt1"/>
                </a:solidFill>
                <a:latin typeface="Arial"/>
                <a:ea typeface="Arial"/>
                <a:cs typeface="Arial"/>
                <a:sym typeface="Arial"/>
              </a:rPr>
              <a:t>	opponentName VARCHAR(50),</a:t>
            </a:r>
            <a:endParaRPr/>
          </a:p>
          <a:p>
            <a:pPr marL="284163" marR="0" lvl="0" indent="-284163" algn="l" rtl="0">
              <a:lnSpc>
                <a:spcPct val="107000"/>
              </a:lnSpc>
              <a:spcBef>
                <a:spcPts val="0"/>
              </a:spcBef>
              <a:spcAft>
                <a:spcPts val="0"/>
              </a:spcAft>
              <a:buNone/>
            </a:pPr>
            <a:r>
              <a:rPr lang="en" sz="1200" b="0" i="0" u="none" strike="noStrike" cap="none">
                <a:solidFill>
                  <a:schemeClr val="lt1"/>
                </a:solidFill>
                <a:latin typeface="Arial"/>
                <a:ea typeface="Arial"/>
                <a:cs typeface="Arial"/>
                <a:sym typeface="Arial"/>
              </a:rPr>
              <a:t>	opponentUniversity VARCHAR(99),</a:t>
            </a:r>
            <a:endParaRPr/>
          </a:p>
          <a:p>
            <a:pPr marL="284163" marR="0" lvl="0" indent="-284163" algn="l" rtl="0">
              <a:lnSpc>
                <a:spcPct val="107000"/>
              </a:lnSpc>
              <a:spcBef>
                <a:spcPts val="0"/>
              </a:spcBef>
              <a:spcAft>
                <a:spcPts val="0"/>
              </a:spcAft>
              <a:buNone/>
            </a:pPr>
            <a:r>
              <a:rPr lang="en" sz="1200" b="0" i="0" u="none" strike="noStrike" cap="none">
                <a:solidFill>
                  <a:schemeClr val="lt1"/>
                </a:solidFill>
                <a:latin typeface="Arial"/>
                <a:ea typeface="Arial"/>
                <a:cs typeface="Arial"/>
                <a:sym typeface="Arial"/>
              </a:rPr>
              <a:t>	CONSTRAINT pk_Opponent_opponentId PRIMARY KEY (opponentId)</a:t>
            </a:r>
            <a:endParaRPr/>
          </a:p>
          <a:p>
            <a:pPr marL="284163" marR="0" lvl="0" indent="-284163" algn="l" rtl="0">
              <a:lnSpc>
                <a:spcPct val="107000"/>
              </a:lnSpc>
              <a:spcBef>
                <a:spcPts val="0"/>
              </a:spcBef>
              <a:spcAft>
                <a:spcPts val="0"/>
              </a:spcAft>
              <a:buNone/>
            </a:pPr>
            <a:r>
              <a:rPr lang="en" sz="1200" b="0" i="0" u="none" strike="noStrike" cap="none">
                <a:solidFill>
                  <a:schemeClr val="lt1"/>
                </a:solidFill>
                <a:latin typeface="Arial"/>
                <a:ea typeface="Arial"/>
                <a:cs typeface="Arial"/>
                <a:sym typeface="Arial"/>
              </a:rPr>
              <a:t>);</a:t>
            </a:r>
            <a:endParaRPr/>
          </a:p>
          <a:p>
            <a:pPr marL="284163" marR="0" lvl="0" indent="-284163" algn="l" rtl="0">
              <a:lnSpc>
                <a:spcPct val="107000"/>
              </a:lnSpc>
              <a:spcBef>
                <a:spcPts val="0"/>
              </a:spcBef>
              <a:spcAft>
                <a:spcPts val="0"/>
              </a:spcAft>
              <a:buNone/>
            </a:pPr>
            <a:endParaRPr sz="1200" b="0" i="0" u="none" strike="noStrike" cap="none">
              <a:solidFill>
                <a:schemeClr val="lt1"/>
              </a:solidFill>
              <a:latin typeface="Arial"/>
              <a:ea typeface="Arial"/>
              <a:cs typeface="Arial"/>
              <a:sym typeface="Arial"/>
            </a:endParaRPr>
          </a:p>
          <a:p>
            <a:pPr marL="284163" marR="0" lvl="0" indent="-284163" algn="l" rtl="0">
              <a:lnSpc>
                <a:spcPct val="107000"/>
              </a:lnSpc>
              <a:spcBef>
                <a:spcPts val="0"/>
              </a:spcBef>
              <a:spcAft>
                <a:spcPts val="0"/>
              </a:spcAft>
              <a:buNone/>
            </a:pPr>
            <a:r>
              <a:rPr lang="en" sz="1200" b="0" i="0" u="none" strike="noStrike" cap="none">
                <a:solidFill>
                  <a:schemeClr val="lt1"/>
                </a:solidFill>
                <a:latin typeface="Arial"/>
                <a:ea typeface="Arial"/>
                <a:cs typeface="Arial"/>
                <a:sym typeface="Arial"/>
              </a:rPr>
              <a:t>CREATE TABLE [Moneyball.Tournament] (</a:t>
            </a:r>
            <a:endParaRPr/>
          </a:p>
          <a:p>
            <a:pPr marL="284163" marR="0" lvl="0" indent="-284163" algn="l" rtl="0">
              <a:lnSpc>
                <a:spcPct val="107000"/>
              </a:lnSpc>
              <a:spcBef>
                <a:spcPts val="0"/>
              </a:spcBef>
              <a:spcAft>
                <a:spcPts val="0"/>
              </a:spcAft>
              <a:buNone/>
            </a:pPr>
            <a:r>
              <a:rPr lang="en" sz="1200" b="0" i="0" u="none" strike="noStrike" cap="none">
                <a:solidFill>
                  <a:schemeClr val="lt1"/>
                </a:solidFill>
                <a:latin typeface="Arial"/>
                <a:ea typeface="Arial"/>
                <a:cs typeface="Arial"/>
                <a:sym typeface="Arial"/>
              </a:rPr>
              <a:t>	tournamentId CHAR(3) NOT NULL,</a:t>
            </a:r>
            <a:endParaRPr/>
          </a:p>
          <a:p>
            <a:pPr marL="284163" marR="0" lvl="0" indent="-284163" algn="l" rtl="0">
              <a:lnSpc>
                <a:spcPct val="107000"/>
              </a:lnSpc>
              <a:spcBef>
                <a:spcPts val="0"/>
              </a:spcBef>
              <a:spcAft>
                <a:spcPts val="0"/>
              </a:spcAft>
              <a:buNone/>
            </a:pPr>
            <a:r>
              <a:rPr lang="en" sz="1200" b="0" i="0" u="none" strike="noStrike" cap="none">
                <a:solidFill>
                  <a:schemeClr val="lt1"/>
                </a:solidFill>
                <a:latin typeface="Arial"/>
                <a:ea typeface="Arial"/>
                <a:cs typeface="Arial"/>
                <a:sym typeface="Arial"/>
              </a:rPr>
              <a:t>	tournamentName VARCHAR (50),</a:t>
            </a:r>
            <a:endParaRPr/>
          </a:p>
          <a:p>
            <a:pPr marL="284163" marR="0" lvl="0" indent="-284163" algn="l" rtl="0">
              <a:lnSpc>
                <a:spcPct val="107000"/>
              </a:lnSpc>
              <a:spcBef>
                <a:spcPts val="0"/>
              </a:spcBef>
              <a:spcAft>
                <a:spcPts val="0"/>
              </a:spcAft>
              <a:buNone/>
            </a:pPr>
            <a:r>
              <a:rPr lang="en" sz="1200" b="0" i="0" u="none" strike="noStrike" cap="none">
                <a:solidFill>
                  <a:schemeClr val="lt1"/>
                </a:solidFill>
                <a:latin typeface="Arial"/>
                <a:ea typeface="Arial"/>
                <a:cs typeface="Arial"/>
                <a:sym typeface="Arial"/>
              </a:rPr>
              <a:t>	CONSTRAINT pk_Tournament_tournamentId PRIMARY KEY (tournamentId)</a:t>
            </a:r>
            <a:endParaRPr/>
          </a:p>
          <a:p>
            <a:pPr marL="284163" marR="0" lvl="0" indent="-284163" algn="l" rtl="0">
              <a:lnSpc>
                <a:spcPct val="107000"/>
              </a:lnSpc>
              <a:spcBef>
                <a:spcPts val="0"/>
              </a:spcBef>
              <a:spcAft>
                <a:spcPts val="0"/>
              </a:spcAft>
              <a:buNone/>
            </a:pPr>
            <a:r>
              <a:rPr lang="en" sz="1200" b="0" i="0" u="none" strike="noStrike" cap="none">
                <a:solidFill>
                  <a:schemeClr val="lt1"/>
                </a:solidFill>
                <a:latin typeface="Arial"/>
                <a:ea typeface="Arial"/>
                <a:cs typeface="Arial"/>
                <a:sym typeface="Arial"/>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21" name="Google Shape;121;p43"/>
          <p:cNvSpPr txBox="1"/>
          <p:nvPr/>
        </p:nvSpPr>
        <p:spPr>
          <a:xfrm>
            <a:off x="657225" y="715792"/>
            <a:ext cx="156448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1" u="none" strike="noStrike" cap="none">
                <a:solidFill>
                  <a:schemeClr val="lt1"/>
                </a:solidFill>
                <a:latin typeface="Arial"/>
                <a:ea typeface="Arial"/>
                <a:cs typeface="Arial"/>
                <a:sym typeface="Arial"/>
              </a:rPr>
              <a:t>Opponent -</a:t>
            </a:r>
            <a:endParaRPr/>
          </a:p>
        </p:txBody>
      </p:sp>
      <p:sp>
        <p:nvSpPr>
          <p:cNvPr id="122" name="Google Shape;122;p43"/>
          <p:cNvSpPr txBox="1"/>
          <p:nvPr/>
        </p:nvSpPr>
        <p:spPr>
          <a:xfrm>
            <a:off x="657225" y="2040000"/>
            <a:ext cx="156448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1" u="none" strike="noStrike" cap="none">
                <a:solidFill>
                  <a:schemeClr val="lt1"/>
                </a:solidFill>
                <a:latin typeface="Arial"/>
                <a:ea typeface="Arial"/>
                <a:cs typeface="Arial"/>
                <a:sym typeface="Arial"/>
              </a:rPr>
              <a:t>Tournament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4"/>
          <p:cNvSpPr txBox="1">
            <a:spLocks noGrp="1"/>
          </p:cNvSpPr>
          <p:nvPr>
            <p:ph type="title"/>
          </p:nvPr>
        </p:nvSpPr>
        <p:spPr>
          <a:xfrm>
            <a:off x="306188" y="89692"/>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CREATE Table</a:t>
            </a:r>
            <a:endParaRPr/>
          </a:p>
        </p:txBody>
      </p:sp>
      <p:sp>
        <p:nvSpPr>
          <p:cNvPr id="128" name="Google Shape;128;p44"/>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sp>
        <p:nvSpPr>
          <p:cNvPr id="129" name="Google Shape;129;p44"/>
          <p:cNvSpPr txBox="1"/>
          <p:nvPr/>
        </p:nvSpPr>
        <p:spPr>
          <a:xfrm>
            <a:off x="4692850" y="4648739"/>
            <a:ext cx="3034145"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800" b="0" i="0" u="none" strike="noStrike" cap="none">
                <a:solidFill>
                  <a:schemeClr val="lt1"/>
                </a:solidFill>
                <a:latin typeface="Arial"/>
                <a:ea typeface="Arial"/>
                <a:cs typeface="Arial"/>
                <a:sym typeface="Arial"/>
              </a:rPr>
              <a:t>Physical Database Design</a:t>
            </a:r>
            <a:endParaRPr/>
          </a:p>
        </p:txBody>
      </p:sp>
      <p:sp>
        <p:nvSpPr>
          <p:cNvPr id="130" name="Google Shape;130;p44"/>
          <p:cNvSpPr txBox="1"/>
          <p:nvPr/>
        </p:nvSpPr>
        <p:spPr>
          <a:xfrm>
            <a:off x="2964656" y="715792"/>
            <a:ext cx="5814820" cy="3043654"/>
          </a:xfrm>
          <a:prstGeom prst="rect">
            <a:avLst/>
          </a:prstGeom>
          <a:noFill/>
          <a:ln>
            <a:noFill/>
          </a:ln>
        </p:spPr>
        <p:txBody>
          <a:bodyPr spcFirstLastPara="1" wrap="square" lIns="91425" tIns="45700" rIns="91425" bIns="45700" anchor="t" anchorCtr="0">
            <a:spAutoFit/>
          </a:bodyPr>
          <a:lstStyle/>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CREATE TABLE [Moneyball.Calendar](</a:t>
            </a:r>
            <a:endParaRPr dirty="0"/>
          </a:p>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	calendarMonth CHAR(3) NOT NULL,</a:t>
            </a:r>
            <a:endParaRPr dirty="0"/>
          </a:p>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	calendarYear DATE NOT NULL,</a:t>
            </a:r>
            <a:endParaRPr dirty="0"/>
          </a:p>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	CONSTRAINT pk_Calendar_calendarYear_calendarMonth PRIMARY KEY (calendarYear, calendarMonth)</a:t>
            </a:r>
            <a:endParaRPr dirty="0"/>
          </a:p>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a:t>
            </a:r>
            <a:endParaRPr dirty="0"/>
          </a:p>
          <a:p>
            <a:pPr marL="284163" marR="0" lvl="0" indent="-284163" algn="l" rtl="0">
              <a:lnSpc>
                <a:spcPct val="107000"/>
              </a:lnSpc>
              <a:spcBef>
                <a:spcPts val="0"/>
              </a:spcBef>
              <a:spcAft>
                <a:spcPts val="0"/>
              </a:spcAft>
              <a:buNone/>
            </a:pPr>
            <a:endParaRPr sz="1200" b="0" i="0" u="none" strike="noStrike" cap="none" dirty="0">
              <a:solidFill>
                <a:schemeClr val="lt1"/>
              </a:solidFill>
              <a:latin typeface="Arial"/>
              <a:ea typeface="Arial"/>
              <a:cs typeface="Arial"/>
              <a:sym typeface="Arial"/>
            </a:endParaRPr>
          </a:p>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CREATE TABLE [Moneyball.Venue](</a:t>
            </a:r>
            <a:endParaRPr dirty="0"/>
          </a:p>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	venueId CHAR(5) NOT NULL,</a:t>
            </a:r>
            <a:endParaRPr dirty="0"/>
          </a:p>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	venueName VARCHAR(50),</a:t>
            </a:r>
            <a:endParaRPr dirty="0"/>
          </a:p>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	venueCity VARCHAR(50),</a:t>
            </a:r>
            <a:endParaRPr dirty="0"/>
          </a:p>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	venueState CHAR(2),</a:t>
            </a:r>
            <a:endParaRPr dirty="0"/>
          </a:p>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	CONSTRAINT pk_Venue_venueId PRIMARY KEY (venueId)</a:t>
            </a:r>
            <a:endParaRPr dirty="0"/>
          </a:p>
          <a:p>
            <a:pPr marL="284163" marR="0" lvl="0" indent="-284163" algn="l" rtl="0">
              <a:lnSpc>
                <a:spcPct val="107000"/>
              </a:lnSpc>
              <a:spcBef>
                <a:spcPts val="0"/>
              </a:spcBef>
              <a:spcAft>
                <a:spcPts val="0"/>
              </a:spcAft>
              <a:buNone/>
            </a:pPr>
            <a:r>
              <a:rPr lang="en" sz="1200" b="0" i="0" u="none" strike="noStrike" cap="none" dirty="0">
                <a:solidFill>
                  <a:schemeClr val="lt1"/>
                </a:solidFill>
                <a:latin typeface="Arial"/>
                <a:ea typeface="Arial"/>
                <a:cs typeface="Arial"/>
                <a:sym typeface="Arial"/>
              </a:rPr>
              <a:t>);</a:t>
            </a:r>
            <a:endParaRPr dirty="0"/>
          </a:p>
          <a:p>
            <a:pPr marL="0" marR="0" lvl="0" indent="0" algn="l" rtl="0">
              <a:lnSpc>
                <a:spcPct val="100000"/>
              </a:lnSpc>
              <a:spcBef>
                <a:spcPts val="0"/>
              </a:spcBef>
              <a:spcAft>
                <a:spcPts val="0"/>
              </a:spcAft>
              <a:buNone/>
            </a:pPr>
            <a:endParaRPr sz="1200" b="0" i="0" u="none" strike="noStrike" cap="none" dirty="0">
              <a:solidFill>
                <a:schemeClr val="lt1"/>
              </a:solidFill>
              <a:latin typeface="Arial"/>
              <a:ea typeface="Arial"/>
              <a:cs typeface="Arial"/>
              <a:sym typeface="Arial"/>
            </a:endParaRPr>
          </a:p>
        </p:txBody>
      </p:sp>
      <p:sp>
        <p:nvSpPr>
          <p:cNvPr id="131" name="Google Shape;131;p44"/>
          <p:cNvSpPr txBox="1"/>
          <p:nvPr/>
        </p:nvSpPr>
        <p:spPr>
          <a:xfrm>
            <a:off x="657225" y="715792"/>
            <a:ext cx="156448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1" u="none" strike="noStrike" cap="none">
                <a:solidFill>
                  <a:schemeClr val="lt1"/>
                </a:solidFill>
                <a:latin typeface="Arial"/>
                <a:ea typeface="Arial"/>
                <a:cs typeface="Arial"/>
                <a:sym typeface="Arial"/>
              </a:rPr>
              <a:t>Calendar -</a:t>
            </a:r>
            <a:endParaRPr/>
          </a:p>
        </p:txBody>
      </p:sp>
      <p:sp>
        <p:nvSpPr>
          <p:cNvPr id="132" name="Google Shape;132;p44"/>
          <p:cNvSpPr txBox="1"/>
          <p:nvPr/>
        </p:nvSpPr>
        <p:spPr>
          <a:xfrm>
            <a:off x="657225" y="2040000"/>
            <a:ext cx="156448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1" u="none" strike="noStrike" cap="none">
                <a:solidFill>
                  <a:schemeClr val="lt1"/>
                </a:solidFill>
                <a:latin typeface="Arial"/>
                <a:ea typeface="Arial"/>
                <a:cs typeface="Arial"/>
                <a:sym typeface="Arial"/>
              </a:rPr>
              <a:t>Venue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5"/>
          <p:cNvSpPr txBox="1">
            <a:spLocks noGrp="1"/>
          </p:cNvSpPr>
          <p:nvPr>
            <p:ph type="title"/>
          </p:nvPr>
        </p:nvSpPr>
        <p:spPr>
          <a:xfrm>
            <a:off x="306188" y="89692"/>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a:t>CREATE Table</a:t>
            </a:r>
            <a:endParaRPr/>
          </a:p>
        </p:txBody>
      </p:sp>
      <p:sp>
        <p:nvSpPr>
          <p:cNvPr id="138" name="Google Shape;138;p45"/>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8</a:t>
            </a:fld>
            <a:endParaRPr/>
          </a:p>
        </p:txBody>
      </p:sp>
      <p:sp>
        <p:nvSpPr>
          <p:cNvPr id="139" name="Google Shape;139;p45"/>
          <p:cNvSpPr txBox="1"/>
          <p:nvPr/>
        </p:nvSpPr>
        <p:spPr>
          <a:xfrm>
            <a:off x="4692850" y="4648739"/>
            <a:ext cx="3034145"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800" b="0" i="0" u="none" strike="noStrike" cap="none">
                <a:solidFill>
                  <a:schemeClr val="lt1"/>
                </a:solidFill>
                <a:latin typeface="Arial"/>
                <a:ea typeface="Arial"/>
                <a:cs typeface="Arial"/>
                <a:sym typeface="Arial"/>
              </a:rPr>
              <a:t>Physical Database Design</a:t>
            </a:r>
            <a:endParaRPr/>
          </a:p>
        </p:txBody>
      </p:sp>
      <p:sp>
        <p:nvSpPr>
          <p:cNvPr id="140" name="Google Shape;140;p45"/>
          <p:cNvSpPr txBox="1"/>
          <p:nvPr/>
        </p:nvSpPr>
        <p:spPr>
          <a:xfrm>
            <a:off x="2278853" y="715792"/>
            <a:ext cx="5814820" cy="3829341"/>
          </a:xfrm>
          <a:prstGeom prst="rect">
            <a:avLst/>
          </a:prstGeom>
          <a:noFill/>
          <a:ln>
            <a:noFill/>
          </a:ln>
        </p:spPr>
        <p:txBody>
          <a:bodyPr spcFirstLastPara="1" wrap="square" lIns="91425" tIns="45700" rIns="91425" bIns="45700" anchor="t" anchorCtr="0">
            <a:spAutoFit/>
          </a:bodyPr>
          <a:lstStyle/>
          <a:p>
            <a:pPr marL="284163" indent="-284163">
              <a:lnSpc>
                <a:spcPct val="107000"/>
              </a:lnSpc>
            </a:pPr>
            <a:r>
              <a:rPr lang="en-US" sz="900" dirty="0">
                <a:solidFill>
                  <a:schemeClr val="lt1"/>
                </a:solidFill>
              </a:rPr>
              <a:t>CREATE TABLE [</a:t>
            </a:r>
            <a:r>
              <a:rPr lang="en-US" sz="900" dirty="0" err="1">
                <a:solidFill>
                  <a:schemeClr val="lt1"/>
                </a:solidFill>
              </a:rPr>
              <a:t>Moneyball.Play</a:t>
            </a:r>
            <a:r>
              <a:rPr lang="en-US" sz="900" dirty="0">
                <a:solidFill>
                  <a:schemeClr val="lt1"/>
                </a:solidFill>
              </a:rPr>
              <a:t>](</a:t>
            </a:r>
          </a:p>
          <a:p>
            <a:pPr marL="284163" indent="-284163">
              <a:lnSpc>
                <a:spcPct val="107000"/>
              </a:lnSpc>
            </a:pPr>
            <a:r>
              <a:rPr lang="en-US" sz="900" dirty="0">
                <a:solidFill>
                  <a:schemeClr val="lt1"/>
                </a:solidFill>
              </a:rPr>
              <a:t>    </a:t>
            </a:r>
            <a:r>
              <a:rPr lang="en-US" sz="900" dirty="0" err="1">
                <a:solidFill>
                  <a:schemeClr val="lt1"/>
                </a:solidFill>
              </a:rPr>
              <a:t>playTime</a:t>
            </a:r>
            <a:r>
              <a:rPr lang="en-US" sz="900" dirty="0">
                <a:solidFill>
                  <a:schemeClr val="lt1"/>
                </a:solidFill>
              </a:rPr>
              <a:t> CHAR(8) NOT NULL,</a:t>
            </a:r>
          </a:p>
          <a:p>
            <a:pPr marL="284163" indent="-284163">
              <a:lnSpc>
                <a:spcPct val="107000"/>
              </a:lnSpc>
            </a:pPr>
            <a:r>
              <a:rPr lang="en-US" sz="900" dirty="0">
                <a:solidFill>
                  <a:schemeClr val="lt1"/>
                </a:solidFill>
              </a:rPr>
              <a:t>    </a:t>
            </a:r>
            <a:r>
              <a:rPr lang="en-US" sz="900" dirty="0" err="1">
                <a:solidFill>
                  <a:schemeClr val="lt1"/>
                </a:solidFill>
              </a:rPr>
              <a:t>playDate</a:t>
            </a:r>
            <a:r>
              <a:rPr lang="en-US" sz="900" dirty="0">
                <a:solidFill>
                  <a:schemeClr val="lt1"/>
                </a:solidFill>
              </a:rPr>
              <a:t> INT NOT NULL,</a:t>
            </a:r>
          </a:p>
          <a:p>
            <a:pPr marL="284163" indent="-284163">
              <a:lnSpc>
                <a:spcPct val="107000"/>
              </a:lnSpc>
            </a:pPr>
            <a:r>
              <a:rPr lang="en-US" sz="900" dirty="0">
                <a:solidFill>
                  <a:schemeClr val="lt1"/>
                </a:solidFill>
              </a:rPr>
              <a:t>    </a:t>
            </a:r>
            <a:r>
              <a:rPr lang="en-US" sz="900" dirty="0" err="1">
                <a:solidFill>
                  <a:schemeClr val="lt1"/>
                </a:solidFill>
              </a:rPr>
              <a:t>calendarMonth</a:t>
            </a:r>
            <a:r>
              <a:rPr lang="en-US" sz="900" dirty="0">
                <a:solidFill>
                  <a:schemeClr val="lt1"/>
                </a:solidFill>
              </a:rPr>
              <a:t> CHAR(3) NOT NULL,</a:t>
            </a:r>
          </a:p>
          <a:p>
            <a:pPr marL="284163" indent="-284163">
              <a:lnSpc>
                <a:spcPct val="107000"/>
              </a:lnSpc>
            </a:pPr>
            <a:r>
              <a:rPr lang="en-US" sz="900" dirty="0">
                <a:solidFill>
                  <a:schemeClr val="lt1"/>
                </a:solidFill>
              </a:rPr>
              <a:t>    </a:t>
            </a:r>
            <a:r>
              <a:rPr lang="en-US" sz="900" dirty="0" err="1">
                <a:solidFill>
                  <a:schemeClr val="lt1"/>
                </a:solidFill>
              </a:rPr>
              <a:t>calendarYear</a:t>
            </a:r>
            <a:r>
              <a:rPr lang="en-US" sz="900" dirty="0">
                <a:solidFill>
                  <a:schemeClr val="lt1"/>
                </a:solidFill>
              </a:rPr>
              <a:t> DATE NOT NULL,</a:t>
            </a:r>
          </a:p>
          <a:p>
            <a:pPr marL="284163" indent="-284163">
              <a:lnSpc>
                <a:spcPct val="107000"/>
              </a:lnSpc>
            </a:pPr>
            <a:r>
              <a:rPr lang="en-US" sz="900" dirty="0">
                <a:solidFill>
                  <a:schemeClr val="lt1"/>
                </a:solidFill>
              </a:rPr>
              <a:t>    </a:t>
            </a:r>
            <a:r>
              <a:rPr lang="en-US" sz="900" dirty="0" err="1">
                <a:solidFill>
                  <a:schemeClr val="lt1"/>
                </a:solidFill>
              </a:rPr>
              <a:t>opponentId</a:t>
            </a:r>
            <a:r>
              <a:rPr lang="en-US" sz="900" dirty="0">
                <a:solidFill>
                  <a:schemeClr val="lt1"/>
                </a:solidFill>
              </a:rPr>
              <a:t> CHAR(4),</a:t>
            </a:r>
          </a:p>
          <a:p>
            <a:pPr marL="284163" indent="-284163">
              <a:lnSpc>
                <a:spcPct val="107000"/>
              </a:lnSpc>
            </a:pPr>
            <a:r>
              <a:rPr lang="en-US" sz="900" dirty="0">
                <a:solidFill>
                  <a:schemeClr val="lt1"/>
                </a:solidFill>
              </a:rPr>
              <a:t>    </a:t>
            </a:r>
            <a:r>
              <a:rPr lang="en-US" sz="900" dirty="0" err="1">
                <a:solidFill>
                  <a:schemeClr val="lt1"/>
                </a:solidFill>
              </a:rPr>
              <a:t>tournamentId</a:t>
            </a:r>
            <a:r>
              <a:rPr lang="en-US" sz="900" dirty="0">
                <a:solidFill>
                  <a:schemeClr val="lt1"/>
                </a:solidFill>
              </a:rPr>
              <a:t> CHAR(3),</a:t>
            </a:r>
          </a:p>
          <a:p>
            <a:pPr marL="284163" indent="-284163">
              <a:lnSpc>
                <a:spcPct val="107000"/>
              </a:lnSpc>
            </a:pPr>
            <a:r>
              <a:rPr lang="en-US" sz="900" dirty="0">
                <a:solidFill>
                  <a:schemeClr val="lt1"/>
                </a:solidFill>
              </a:rPr>
              <a:t>    </a:t>
            </a:r>
            <a:r>
              <a:rPr lang="en-US" sz="900" dirty="0" err="1">
                <a:solidFill>
                  <a:schemeClr val="lt1"/>
                </a:solidFill>
              </a:rPr>
              <a:t>venueId</a:t>
            </a:r>
            <a:r>
              <a:rPr lang="en-US" sz="900" dirty="0">
                <a:solidFill>
                  <a:schemeClr val="lt1"/>
                </a:solidFill>
              </a:rPr>
              <a:t> CHAR(5),</a:t>
            </a:r>
          </a:p>
          <a:p>
            <a:pPr marL="284163" indent="-284163">
              <a:lnSpc>
                <a:spcPct val="107000"/>
              </a:lnSpc>
            </a:pPr>
            <a:r>
              <a:rPr lang="en-US" sz="900" dirty="0">
                <a:solidFill>
                  <a:schemeClr val="lt1"/>
                </a:solidFill>
              </a:rPr>
              <a:t>    </a:t>
            </a:r>
            <a:r>
              <a:rPr lang="en-US" sz="900" dirty="0" err="1">
                <a:solidFill>
                  <a:schemeClr val="lt1"/>
                </a:solidFill>
              </a:rPr>
              <a:t>playType</a:t>
            </a:r>
            <a:r>
              <a:rPr lang="en-US" sz="900" dirty="0">
                <a:solidFill>
                  <a:schemeClr val="lt1"/>
                </a:solidFill>
              </a:rPr>
              <a:t> VARCHAR(10),</a:t>
            </a:r>
          </a:p>
          <a:p>
            <a:pPr marL="284163" indent="-284163">
              <a:lnSpc>
                <a:spcPct val="107000"/>
              </a:lnSpc>
            </a:pPr>
            <a:r>
              <a:rPr lang="en-US" sz="900" dirty="0">
                <a:solidFill>
                  <a:schemeClr val="lt1"/>
                </a:solidFill>
              </a:rPr>
              <a:t>    </a:t>
            </a:r>
            <a:r>
              <a:rPr lang="en-US" sz="900" dirty="0" err="1">
                <a:solidFill>
                  <a:schemeClr val="lt1"/>
                </a:solidFill>
              </a:rPr>
              <a:t>playTerpScore</a:t>
            </a:r>
            <a:r>
              <a:rPr lang="en-US" sz="900" dirty="0">
                <a:solidFill>
                  <a:schemeClr val="lt1"/>
                </a:solidFill>
              </a:rPr>
              <a:t> INT,</a:t>
            </a:r>
          </a:p>
          <a:p>
            <a:pPr marL="284163" indent="-284163">
              <a:lnSpc>
                <a:spcPct val="107000"/>
              </a:lnSpc>
            </a:pPr>
            <a:r>
              <a:rPr lang="en-US" sz="900" dirty="0">
                <a:solidFill>
                  <a:schemeClr val="lt1"/>
                </a:solidFill>
              </a:rPr>
              <a:t>    </a:t>
            </a:r>
            <a:r>
              <a:rPr lang="en-US" sz="900" dirty="0" err="1">
                <a:solidFill>
                  <a:schemeClr val="lt1"/>
                </a:solidFill>
              </a:rPr>
              <a:t>playOpponentScore</a:t>
            </a:r>
            <a:r>
              <a:rPr lang="en-US" sz="900" dirty="0">
                <a:solidFill>
                  <a:schemeClr val="lt1"/>
                </a:solidFill>
              </a:rPr>
              <a:t> INT,  </a:t>
            </a:r>
          </a:p>
          <a:p>
            <a:pPr marL="284163" indent="-284163">
              <a:lnSpc>
                <a:spcPct val="107000"/>
              </a:lnSpc>
            </a:pPr>
            <a:r>
              <a:rPr lang="en-US" sz="900" dirty="0">
                <a:solidFill>
                  <a:schemeClr val="lt1"/>
                </a:solidFill>
              </a:rPr>
              <a:t>    CONSTRAINT </a:t>
            </a:r>
            <a:r>
              <a:rPr lang="en-US" sz="900" dirty="0" err="1">
                <a:solidFill>
                  <a:schemeClr val="lt1"/>
                </a:solidFill>
              </a:rPr>
              <a:t>pk_Play_playTime_playDate_calendarMonth_calendarYear</a:t>
            </a:r>
            <a:r>
              <a:rPr lang="en-US" sz="900" dirty="0">
                <a:solidFill>
                  <a:schemeClr val="lt1"/>
                </a:solidFill>
              </a:rPr>
              <a:t> PRIMARY KEY (</a:t>
            </a:r>
            <a:r>
              <a:rPr lang="en-US" sz="900" dirty="0" err="1">
                <a:solidFill>
                  <a:schemeClr val="lt1"/>
                </a:solidFill>
              </a:rPr>
              <a:t>playTime,playDate,calendarYear,calendarMonth</a:t>
            </a:r>
            <a:r>
              <a:rPr lang="en-US" sz="900" dirty="0">
                <a:solidFill>
                  <a:schemeClr val="lt1"/>
                </a:solidFill>
              </a:rPr>
              <a:t>),</a:t>
            </a:r>
          </a:p>
          <a:p>
            <a:pPr marL="284163" indent="-284163">
              <a:lnSpc>
                <a:spcPct val="107000"/>
              </a:lnSpc>
            </a:pPr>
            <a:r>
              <a:rPr lang="en-US" sz="900" dirty="0">
                <a:solidFill>
                  <a:schemeClr val="lt1"/>
                </a:solidFill>
              </a:rPr>
              <a:t>    CONSTRAINT </a:t>
            </a:r>
            <a:r>
              <a:rPr lang="en-US" sz="900" dirty="0" err="1">
                <a:solidFill>
                  <a:schemeClr val="lt1"/>
                </a:solidFill>
              </a:rPr>
              <a:t>fk_Play_opponentId</a:t>
            </a:r>
            <a:r>
              <a:rPr lang="en-US" sz="900" dirty="0">
                <a:solidFill>
                  <a:schemeClr val="lt1"/>
                </a:solidFill>
              </a:rPr>
              <a:t> FOREIGN KEY (</a:t>
            </a:r>
            <a:r>
              <a:rPr lang="en-US" sz="900" dirty="0" err="1">
                <a:solidFill>
                  <a:schemeClr val="lt1"/>
                </a:solidFill>
              </a:rPr>
              <a:t>opponentId</a:t>
            </a:r>
            <a:r>
              <a:rPr lang="en-US" sz="900" dirty="0">
                <a:solidFill>
                  <a:schemeClr val="lt1"/>
                </a:solidFill>
              </a:rPr>
              <a:t>)</a:t>
            </a:r>
          </a:p>
          <a:p>
            <a:pPr marL="284163" indent="-284163">
              <a:lnSpc>
                <a:spcPct val="107000"/>
              </a:lnSpc>
            </a:pPr>
            <a:r>
              <a:rPr lang="en-US" sz="900" dirty="0">
                <a:solidFill>
                  <a:schemeClr val="lt1"/>
                </a:solidFill>
              </a:rPr>
              <a:t>        REFERENCES [</a:t>
            </a:r>
            <a:r>
              <a:rPr lang="en-US" sz="900" dirty="0" err="1">
                <a:solidFill>
                  <a:schemeClr val="lt1"/>
                </a:solidFill>
              </a:rPr>
              <a:t>Moneyball.Opponent</a:t>
            </a:r>
            <a:r>
              <a:rPr lang="en-US" sz="900" dirty="0">
                <a:solidFill>
                  <a:schemeClr val="lt1"/>
                </a:solidFill>
              </a:rPr>
              <a:t>](</a:t>
            </a:r>
            <a:r>
              <a:rPr lang="en-US" sz="900" dirty="0" err="1">
                <a:solidFill>
                  <a:schemeClr val="lt1"/>
                </a:solidFill>
              </a:rPr>
              <a:t>opponentId</a:t>
            </a:r>
            <a:r>
              <a:rPr lang="en-US" sz="900" dirty="0">
                <a:solidFill>
                  <a:schemeClr val="lt1"/>
                </a:solidFill>
              </a:rPr>
              <a:t>)</a:t>
            </a:r>
          </a:p>
          <a:p>
            <a:pPr marL="284163" indent="-284163">
              <a:lnSpc>
                <a:spcPct val="107000"/>
              </a:lnSpc>
            </a:pPr>
            <a:r>
              <a:rPr lang="en-US" sz="900" dirty="0">
                <a:solidFill>
                  <a:schemeClr val="lt1"/>
                </a:solidFill>
              </a:rPr>
              <a:t>        ON DELETE NO ACTION ON UPDATE CASCADE,</a:t>
            </a:r>
          </a:p>
          <a:p>
            <a:pPr marL="284163" indent="-284163">
              <a:lnSpc>
                <a:spcPct val="107000"/>
              </a:lnSpc>
            </a:pPr>
            <a:r>
              <a:rPr lang="en-US" sz="900" dirty="0">
                <a:solidFill>
                  <a:schemeClr val="lt1"/>
                </a:solidFill>
              </a:rPr>
              <a:t>    CONSTRAINT </a:t>
            </a:r>
            <a:r>
              <a:rPr lang="en-US" sz="900" dirty="0" err="1">
                <a:solidFill>
                  <a:schemeClr val="lt1"/>
                </a:solidFill>
              </a:rPr>
              <a:t>fk_Play_tournamentId</a:t>
            </a:r>
            <a:r>
              <a:rPr lang="en-US" sz="900" dirty="0">
                <a:solidFill>
                  <a:schemeClr val="lt1"/>
                </a:solidFill>
              </a:rPr>
              <a:t> FOREIGN KEY (</a:t>
            </a:r>
            <a:r>
              <a:rPr lang="en-US" sz="900" dirty="0" err="1">
                <a:solidFill>
                  <a:schemeClr val="lt1"/>
                </a:solidFill>
              </a:rPr>
              <a:t>tournamentId</a:t>
            </a:r>
            <a:r>
              <a:rPr lang="en-US" sz="900" dirty="0">
                <a:solidFill>
                  <a:schemeClr val="lt1"/>
                </a:solidFill>
              </a:rPr>
              <a:t>)</a:t>
            </a:r>
          </a:p>
          <a:p>
            <a:pPr marL="284163" indent="-284163">
              <a:lnSpc>
                <a:spcPct val="107000"/>
              </a:lnSpc>
            </a:pPr>
            <a:r>
              <a:rPr lang="en-US" sz="900" dirty="0">
                <a:solidFill>
                  <a:schemeClr val="lt1"/>
                </a:solidFill>
              </a:rPr>
              <a:t>        REFERENCES [</a:t>
            </a:r>
            <a:r>
              <a:rPr lang="en-US" sz="900" dirty="0" err="1">
                <a:solidFill>
                  <a:schemeClr val="lt1"/>
                </a:solidFill>
              </a:rPr>
              <a:t>Moneyball.Tournament</a:t>
            </a:r>
            <a:r>
              <a:rPr lang="en-US" sz="900" dirty="0">
                <a:solidFill>
                  <a:schemeClr val="lt1"/>
                </a:solidFill>
              </a:rPr>
              <a:t>](</a:t>
            </a:r>
            <a:r>
              <a:rPr lang="en-US" sz="900" dirty="0" err="1">
                <a:solidFill>
                  <a:schemeClr val="lt1"/>
                </a:solidFill>
              </a:rPr>
              <a:t>tournamentId</a:t>
            </a:r>
            <a:r>
              <a:rPr lang="en-US" sz="900" dirty="0">
                <a:solidFill>
                  <a:schemeClr val="lt1"/>
                </a:solidFill>
              </a:rPr>
              <a:t>)</a:t>
            </a:r>
          </a:p>
          <a:p>
            <a:pPr marL="284163" indent="-284163">
              <a:lnSpc>
                <a:spcPct val="107000"/>
              </a:lnSpc>
            </a:pPr>
            <a:r>
              <a:rPr lang="en-US" sz="900" dirty="0">
                <a:solidFill>
                  <a:schemeClr val="lt1"/>
                </a:solidFill>
              </a:rPr>
              <a:t>        ON DELETE NO ACTION ON UPDATE CASCADE,</a:t>
            </a:r>
          </a:p>
          <a:p>
            <a:pPr marL="284163" indent="-284163">
              <a:lnSpc>
                <a:spcPct val="107000"/>
              </a:lnSpc>
            </a:pPr>
            <a:r>
              <a:rPr lang="en-US" sz="900" dirty="0">
                <a:solidFill>
                  <a:schemeClr val="lt1"/>
                </a:solidFill>
              </a:rPr>
              <a:t>    CONSTRAINT </a:t>
            </a:r>
            <a:r>
              <a:rPr lang="en-US" sz="900" dirty="0" err="1">
                <a:solidFill>
                  <a:schemeClr val="lt1"/>
                </a:solidFill>
              </a:rPr>
              <a:t>fk_Play_calendarYear_calendarMonth</a:t>
            </a:r>
            <a:r>
              <a:rPr lang="en-US" sz="900" dirty="0">
                <a:solidFill>
                  <a:schemeClr val="lt1"/>
                </a:solidFill>
              </a:rPr>
              <a:t> FOREIGN KEY (</a:t>
            </a:r>
            <a:r>
              <a:rPr lang="en-US" sz="900" dirty="0" err="1">
                <a:solidFill>
                  <a:schemeClr val="lt1"/>
                </a:solidFill>
              </a:rPr>
              <a:t>calendarYear</a:t>
            </a:r>
            <a:r>
              <a:rPr lang="en-US" sz="900" dirty="0">
                <a:solidFill>
                  <a:schemeClr val="lt1"/>
                </a:solidFill>
              </a:rPr>
              <a:t>, </a:t>
            </a:r>
            <a:r>
              <a:rPr lang="en-US" sz="900" dirty="0" err="1">
                <a:solidFill>
                  <a:schemeClr val="lt1"/>
                </a:solidFill>
              </a:rPr>
              <a:t>calendarMonth</a:t>
            </a:r>
            <a:r>
              <a:rPr lang="en-US" sz="900" dirty="0">
                <a:solidFill>
                  <a:schemeClr val="lt1"/>
                </a:solidFill>
              </a:rPr>
              <a:t>)</a:t>
            </a:r>
          </a:p>
          <a:p>
            <a:pPr marL="284163" indent="-284163">
              <a:lnSpc>
                <a:spcPct val="107000"/>
              </a:lnSpc>
            </a:pPr>
            <a:r>
              <a:rPr lang="en-US" sz="900" dirty="0">
                <a:solidFill>
                  <a:schemeClr val="lt1"/>
                </a:solidFill>
              </a:rPr>
              <a:t>        REFERENCES [</a:t>
            </a:r>
            <a:r>
              <a:rPr lang="en-US" sz="900" dirty="0" err="1">
                <a:solidFill>
                  <a:schemeClr val="lt1"/>
                </a:solidFill>
              </a:rPr>
              <a:t>Moneyball.calendar</a:t>
            </a:r>
            <a:r>
              <a:rPr lang="en-US" sz="900" dirty="0">
                <a:solidFill>
                  <a:schemeClr val="lt1"/>
                </a:solidFill>
              </a:rPr>
              <a:t>](</a:t>
            </a:r>
            <a:r>
              <a:rPr lang="en-US" sz="900" dirty="0" err="1">
                <a:solidFill>
                  <a:schemeClr val="lt1"/>
                </a:solidFill>
              </a:rPr>
              <a:t>calendarYear</a:t>
            </a:r>
            <a:r>
              <a:rPr lang="en-US" sz="900" dirty="0">
                <a:solidFill>
                  <a:schemeClr val="lt1"/>
                </a:solidFill>
              </a:rPr>
              <a:t>, </a:t>
            </a:r>
            <a:r>
              <a:rPr lang="en-US" sz="900" dirty="0" err="1">
                <a:solidFill>
                  <a:schemeClr val="lt1"/>
                </a:solidFill>
              </a:rPr>
              <a:t>calendarMonth</a:t>
            </a:r>
            <a:r>
              <a:rPr lang="en-US" sz="900" dirty="0">
                <a:solidFill>
                  <a:schemeClr val="lt1"/>
                </a:solidFill>
              </a:rPr>
              <a:t>)</a:t>
            </a:r>
          </a:p>
          <a:p>
            <a:pPr marL="284163" indent="-284163">
              <a:lnSpc>
                <a:spcPct val="107000"/>
              </a:lnSpc>
            </a:pPr>
            <a:r>
              <a:rPr lang="en-US" sz="900" dirty="0">
                <a:solidFill>
                  <a:schemeClr val="lt1"/>
                </a:solidFill>
              </a:rPr>
              <a:t>        ON DELETE NO ACTION ON UPDATE CASCADE,</a:t>
            </a:r>
          </a:p>
          <a:p>
            <a:r>
              <a:rPr lang="en-US" sz="900" dirty="0">
                <a:solidFill>
                  <a:schemeClr val="lt1"/>
                </a:solidFill>
              </a:rPr>
              <a:t>    CONSTRAINT </a:t>
            </a:r>
            <a:r>
              <a:rPr lang="en-US" sz="900" dirty="0" err="1">
                <a:solidFill>
                  <a:schemeClr val="lt1"/>
                </a:solidFill>
              </a:rPr>
              <a:t>fk_Play_venueId</a:t>
            </a:r>
            <a:r>
              <a:rPr lang="en-US" sz="900" dirty="0">
                <a:solidFill>
                  <a:schemeClr val="lt1"/>
                </a:solidFill>
              </a:rPr>
              <a:t> FOREIGN KEY (</a:t>
            </a:r>
            <a:r>
              <a:rPr lang="en-US" sz="900" dirty="0" err="1">
                <a:solidFill>
                  <a:schemeClr val="lt1"/>
                </a:solidFill>
              </a:rPr>
              <a:t>venueId</a:t>
            </a:r>
            <a:r>
              <a:rPr lang="en-US" sz="900" dirty="0">
                <a:solidFill>
                  <a:schemeClr val="lt1"/>
                </a:solidFill>
              </a:rPr>
              <a:t>)</a:t>
            </a:r>
          </a:p>
          <a:p>
            <a:r>
              <a:rPr lang="en-US" sz="900" dirty="0">
                <a:solidFill>
                  <a:schemeClr val="lt1"/>
                </a:solidFill>
              </a:rPr>
              <a:t>        REFERENCES [</a:t>
            </a:r>
            <a:r>
              <a:rPr lang="en-US" sz="900" dirty="0" err="1">
                <a:solidFill>
                  <a:schemeClr val="lt1"/>
                </a:solidFill>
              </a:rPr>
              <a:t>Moneyball.Venue</a:t>
            </a:r>
            <a:r>
              <a:rPr lang="en-US" sz="900" dirty="0">
                <a:solidFill>
                  <a:schemeClr val="lt1"/>
                </a:solidFill>
              </a:rPr>
              <a:t>](</a:t>
            </a:r>
            <a:r>
              <a:rPr lang="en-US" sz="900" dirty="0" err="1">
                <a:solidFill>
                  <a:schemeClr val="lt1"/>
                </a:solidFill>
              </a:rPr>
              <a:t>venueId</a:t>
            </a:r>
            <a:r>
              <a:rPr lang="en-US" sz="900" dirty="0">
                <a:solidFill>
                  <a:schemeClr val="lt1"/>
                </a:solidFill>
              </a:rPr>
              <a:t>)</a:t>
            </a:r>
          </a:p>
          <a:p>
            <a:r>
              <a:rPr lang="en-US" sz="900" dirty="0">
                <a:solidFill>
                  <a:schemeClr val="lt1"/>
                </a:solidFill>
              </a:rPr>
              <a:t>        ON DELETE NO ACTION ON UPDATE CASCADE);</a:t>
            </a:r>
          </a:p>
          <a:p>
            <a:pPr marL="0" marR="0" lvl="0" indent="0" algn="l" rtl="0">
              <a:lnSpc>
                <a:spcPct val="100000"/>
              </a:lnSpc>
              <a:spcBef>
                <a:spcPts val="0"/>
              </a:spcBef>
              <a:spcAft>
                <a:spcPts val="0"/>
              </a:spcAft>
              <a:buNone/>
            </a:pPr>
            <a:endParaRPr sz="500" b="0" i="0" u="none" strike="noStrike" cap="none" dirty="0">
              <a:solidFill>
                <a:schemeClr val="lt1"/>
              </a:solidFill>
              <a:latin typeface="Arial"/>
              <a:ea typeface="Arial"/>
              <a:cs typeface="Arial"/>
              <a:sym typeface="Arial"/>
            </a:endParaRPr>
          </a:p>
        </p:txBody>
      </p:sp>
      <p:sp>
        <p:nvSpPr>
          <p:cNvPr id="141" name="Google Shape;141;p45"/>
          <p:cNvSpPr txBox="1"/>
          <p:nvPr/>
        </p:nvSpPr>
        <p:spPr>
          <a:xfrm>
            <a:off x="714372" y="715792"/>
            <a:ext cx="156448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1" u="none" strike="noStrike" cap="none">
                <a:solidFill>
                  <a:schemeClr val="lt1"/>
                </a:solidFill>
                <a:latin typeface="Arial"/>
                <a:ea typeface="Arial"/>
                <a:cs typeface="Arial"/>
                <a:sym typeface="Arial"/>
              </a:rPr>
              <a:t>Play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46"/>
          <p:cNvSpPr txBox="1">
            <a:spLocks noGrp="1"/>
          </p:cNvSpPr>
          <p:nvPr>
            <p:ph type="sldNum" idx="4294967295"/>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9</a:t>
            </a:fld>
            <a:endParaRPr/>
          </a:p>
        </p:txBody>
      </p:sp>
      <p:sp>
        <p:nvSpPr>
          <p:cNvPr id="147" name="Google Shape;147;p46"/>
          <p:cNvSpPr txBox="1">
            <a:spLocks noGrp="1"/>
          </p:cNvSpPr>
          <p:nvPr>
            <p:ph type="ctrTitle"/>
          </p:nvPr>
        </p:nvSpPr>
        <p:spPr>
          <a:xfrm>
            <a:off x="3657600" y="630000"/>
            <a:ext cx="4994700" cy="1911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700"/>
              <a:buNone/>
            </a:pPr>
            <a:r>
              <a:rPr lang="en"/>
              <a:t>Transaction 1</a:t>
            </a:r>
            <a:endParaRPr/>
          </a:p>
        </p:txBody>
      </p:sp>
      <p:sp>
        <p:nvSpPr>
          <p:cNvPr id="148" name="Google Shape;148;p46"/>
          <p:cNvSpPr txBox="1">
            <a:spLocks noGrp="1"/>
          </p:cNvSpPr>
          <p:nvPr>
            <p:ph type="subTitle" idx="1"/>
          </p:nvPr>
        </p:nvSpPr>
        <p:spPr>
          <a:xfrm>
            <a:off x="3657600" y="2669950"/>
            <a:ext cx="5379522" cy="844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2400"/>
              <a:buFont typeface="Arial"/>
              <a:buNone/>
            </a:pPr>
            <a:r>
              <a:rPr lang="en" sz="2400" b="0" i="0" u="none" strike="noStrike" cap="none">
                <a:solidFill>
                  <a:schemeClr val="lt1"/>
                </a:solidFill>
                <a:latin typeface="Arial"/>
                <a:ea typeface="Arial"/>
                <a:cs typeface="Arial"/>
                <a:sym typeface="Arial"/>
              </a:rPr>
              <a:t>What is the ratio of game wins based on home, away, and neutral sites?</a:t>
            </a:r>
            <a:r>
              <a:rPr lang="en" sz="800" b="0" i="0" u="none" strike="noStrike" cap="none">
                <a:solidFill>
                  <a:schemeClr val="lt1"/>
                </a:solidFill>
                <a:latin typeface="Arial"/>
                <a:ea typeface="Arial"/>
                <a:cs typeface="Arial"/>
                <a:sym typeface="Arial"/>
              </a:rPr>
              <a:t> </a:t>
            </a:r>
            <a:endParaRPr sz="48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earlessly Forward / LIGHT">
  <a:themeElements>
    <a:clrScheme name="Simple Light">
      <a:dk1>
        <a:srgbClr val="000000"/>
      </a:dk1>
      <a:lt1>
        <a:srgbClr val="FFFFFF"/>
      </a:lt1>
      <a:dk2>
        <a:srgbClr val="636363"/>
      </a:dk2>
      <a:lt2>
        <a:srgbClr val="E6E6E6"/>
      </a:lt2>
      <a:accent1>
        <a:srgbClr val="E21833"/>
      </a:accent1>
      <a:accent2>
        <a:srgbClr val="A41124"/>
      </a:accent2>
      <a:accent3>
        <a:srgbClr val="820E1D"/>
      </a:accent3>
      <a:accent4>
        <a:srgbClr val="FFD200"/>
      </a:accent4>
      <a:accent5>
        <a:srgbClr val="CBA700"/>
      </a:accent5>
      <a:accent6>
        <a:srgbClr val="715D00"/>
      </a:accent6>
      <a:hlink>
        <a:srgbClr val="E218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1564</Words>
  <Application>Microsoft Office PowerPoint</Application>
  <PresentationFormat>On-screen Show (16:9)</PresentationFormat>
  <Paragraphs>222</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Red Hat Display</vt:lpstr>
      <vt:lpstr>Arial</vt:lpstr>
      <vt:lpstr>Calibri</vt:lpstr>
      <vt:lpstr>Fearlessly Forward / LIGHT</vt:lpstr>
      <vt:lpstr>BUDT 703_ 506_12 Team Project  Moneyball Metrics</vt:lpstr>
      <vt:lpstr>Background</vt:lpstr>
      <vt:lpstr>Introduction</vt:lpstr>
      <vt:lpstr>ER Diagram</vt:lpstr>
      <vt:lpstr>Logical Database Design</vt:lpstr>
      <vt:lpstr>CREATE Table</vt:lpstr>
      <vt:lpstr>CREATE Table</vt:lpstr>
      <vt:lpstr>CREATE Table</vt:lpstr>
      <vt:lpstr>Transaction 1</vt:lpstr>
      <vt:lpstr>SQL</vt:lpstr>
      <vt:lpstr>What is the ratio of game wins based on home, away, and neutral sites? </vt:lpstr>
      <vt:lpstr>Transaction 2</vt:lpstr>
      <vt:lpstr>SQL</vt:lpstr>
      <vt:lpstr>Why not Run differential?</vt:lpstr>
      <vt:lpstr>What is the team’s average margin of wins and losses in the previous years? </vt:lpstr>
      <vt:lpstr>Transaction 3</vt:lpstr>
      <vt:lpstr>SQL</vt:lpstr>
      <vt:lpstr>What is the ratio of game wins in Big Ten conference games?</vt:lpstr>
      <vt:lpstr>Transaction 4</vt:lpstr>
      <vt:lpstr>SQL</vt:lpstr>
      <vt:lpstr>What is the team’s Winning rate against opponents where atleast 10 games being played?</vt:lpstr>
      <vt:lpstr>Transaction 5</vt:lpstr>
      <vt:lpstr>SQL</vt:lpstr>
      <vt:lpstr>What is the team’s Winning rate against opponents where atleast 10 games being played?</vt:lpstr>
      <vt:lpstr>Tableau Dashboard</vt:lpstr>
      <vt:lpstr>Game Result analysis</vt:lpstr>
      <vt:lpstr>Facts and Figures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BUDT 703_ 506_12 Team Project  Moneyball Metrics</dc:title>
  <cp:lastModifiedBy>Ganesaan S</cp:lastModifiedBy>
  <cp:revision>1</cp:revision>
  <dcterms:modified xsi:type="dcterms:W3CDTF">2023-12-08T04:14:08Z</dcterms:modified>
</cp:coreProperties>
</file>